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5"/>
    <p:sldMasterId id="2147483714" r:id="rId6"/>
    <p:sldMasterId id="2147483715" r:id="rId7"/>
    <p:sldMasterId id="214748371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</p:sldIdLst>
  <p:sldSz cy="5143500" cx="9144000"/>
  <p:notesSz cx="6858000" cy="9144000"/>
  <p:embeddedFontLst>
    <p:embeddedFont>
      <p:font typeface="Rubik Medium"/>
      <p:regular r:id="rId69"/>
      <p:bold r:id="rId70"/>
      <p:italic r:id="rId71"/>
      <p:boldItalic r:id="rId72"/>
    </p:embeddedFont>
    <p:embeddedFont>
      <p:font typeface="Rubik Light"/>
      <p:regular r:id="rId73"/>
      <p:bold r:id="rId74"/>
      <p:italic r:id="rId75"/>
      <p:boldItalic r:id="rId76"/>
    </p:embeddedFont>
    <p:embeddedFont>
      <p:font typeface="Lato"/>
      <p:regular r:id="rId77"/>
      <p:bold r:id="rId78"/>
      <p:italic r:id="rId79"/>
      <p:boldItalic r:id="rId80"/>
    </p:embeddedFont>
    <p:embeddedFont>
      <p:font typeface="Rubik"/>
      <p:regular r:id="rId81"/>
      <p:bold r:id="rId82"/>
      <p:italic r:id="rId83"/>
      <p:boldItalic r:id="rId84"/>
    </p:embeddedFont>
    <p:embeddedFont>
      <p:font typeface="Helvetica Neue Light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737E368-829A-41AB-ACC1-4A53C5A9AF86}">
  <a:tblStyle styleId="{2737E368-829A-41AB-ACC1-4A53C5A9AF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ubik-boldItalic.fntdata"/><Relationship Id="rId83" Type="http://schemas.openxmlformats.org/officeDocument/2006/relationships/font" Target="fonts/Rubik-italic.fntdata"/><Relationship Id="rId42" Type="http://schemas.openxmlformats.org/officeDocument/2006/relationships/slide" Target="slides/slide33.xml"/><Relationship Id="rId86" Type="http://schemas.openxmlformats.org/officeDocument/2006/relationships/font" Target="fonts/HelveticaNeueLight-bold.fntdata"/><Relationship Id="rId41" Type="http://schemas.openxmlformats.org/officeDocument/2006/relationships/slide" Target="slides/slide32.xml"/><Relationship Id="rId85" Type="http://schemas.openxmlformats.org/officeDocument/2006/relationships/font" Target="fonts/HelveticaNeueLight-regular.fntdata"/><Relationship Id="rId44" Type="http://schemas.openxmlformats.org/officeDocument/2006/relationships/slide" Target="slides/slide35.xml"/><Relationship Id="rId88" Type="http://schemas.openxmlformats.org/officeDocument/2006/relationships/font" Target="fonts/HelveticaNeueLight-boldItalic.fntdata"/><Relationship Id="rId43" Type="http://schemas.openxmlformats.org/officeDocument/2006/relationships/slide" Target="slides/slide34.xml"/><Relationship Id="rId87" Type="http://schemas.openxmlformats.org/officeDocument/2006/relationships/font" Target="fonts/HelveticaNeueLight-italic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Lato-boldItalic.fntdata"/><Relationship Id="rId82" Type="http://schemas.openxmlformats.org/officeDocument/2006/relationships/font" Target="fonts/Rubik-bold.fntdata"/><Relationship Id="rId81" Type="http://schemas.openxmlformats.org/officeDocument/2006/relationships/font" Target="fonts/Rubi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RubikLight-regular.fntdata"/><Relationship Id="rId72" Type="http://schemas.openxmlformats.org/officeDocument/2006/relationships/font" Target="fonts/RubikMedium-boldItalic.fntdata"/><Relationship Id="rId31" Type="http://schemas.openxmlformats.org/officeDocument/2006/relationships/slide" Target="slides/slide22.xml"/><Relationship Id="rId75" Type="http://schemas.openxmlformats.org/officeDocument/2006/relationships/font" Target="fonts/RubikLight-italic.fntdata"/><Relationship Id="rId30" Type="http://schemas.openxmlformats.org/officeDocument/2006/relationships/slide" Target="slides/slide21.xml"/><Relationship Id="rId74" Type="http://schemas.openxmlformats.org/officeDocument/2006/relationships/font" Target="fonts/RubikLight-bold.fntdata"/><Relationship Id="rId33" Type="http://schemas.openxmlformats.org/officeDocument/2006/relationships/slide" Target="slides/slide24.xml"/><Relationship Id="rId77" Type="http://schemas.openxmlformats.org/officeDocument/2006/relationships/font" Target="fonts/Lato-regular.fntdata"/><Relationship Id="rId32" Type="http://schemas.openxmlformats.org/officeDocument/2006/relationships/slide" Target="slides/slide23.xml"/><Relationship Id="rId76" Type="http://schemas.openxmlformats.org/officeDocument/2006/relationships/font" Target="fonts/RubikLight-boldItalic.fntdata"/><Relationship Id="rId35" Type="http://schemas.openxmlformats.org/officeDocument/2006/relationships/slide" Target="slides/slide26.xml"/><Relationship Id="rId79" Type="http://schemas.openxmlformats.org/officeDocument/2006/relationships/font" Target="fonts/Lato-italic.fntdata"/><Relationship Id="rId34" Type="http://schemas.openxmlformats.org/officeDocument/2006/relationships/slide" Target="slides/slide25.xml"/><Relationship Id="rId78" Type="http://schemas.openxmlformats.org/officeDocument/2006/relationships/font" Target="fonts/Lato-bold.fntdata"/><Relationship Id="rId71" Type="http://schemas.openxmlformats.org/officeDocument/2006/relationships/font" Target="fonts/RubikMedium-italic.fntdata"/><Relationship Id="rId70" Type="http://schemas.openxmlformats.org/officeDocument/2006/relationships/font" Target="fonts/RubikMedium-bold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ubikMedium-regular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d89c14bdd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d89c14bdd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89c14bdd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89c14bdd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d89c14bdd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d89c14bdd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d89c14bdd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d89c14bdd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d89c14bdd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d89c14bdd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d89c14bdd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d89c14bdd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89c14bdd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89c14bdd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89c14bdd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89c14bdd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d89c14bdd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d89c14bdd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d89c14bdd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d89c14bdd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d89c14bdd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d89c14bdd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89c14bdd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d89c14bdd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d89c14bdd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d89c14bdd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d89c14bdd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6d89c14bdd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d89c14bdd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d89c14bdd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d89c14bdd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6d89c14bdd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d89c14bdd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d89c14bdd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d89c14bdd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d89c14bdd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d89c14bdd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6d89c14bdd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d89c14bdd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d89c14bdd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d89c14bdd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d89c14bdd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Vamos a explicar qué es data science, primero con un ejemplo, y luego con una definición un poco más formal. Sin embargo, no vamos a proponer una definición de diccionario o enciclopedia, sino a través de sus metodologías.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d89c14bdd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d89c14bdd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Sigue siendo una abstracción. Recalcar que las flechas que “vuelven” es porque muchas veces ocurre eso: descubrimos que los datos no responden la pregunta que queremos responder, tenemos que analizarlo de otra manera,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d89c14bdd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d89c14bdd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propuesta, pero ver diapositiva siguiente.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Proyecto 1: Análisis Exploratorio de Datos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Hasta ahora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 y Hands-On: Funciones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(60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Transformación de Datos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training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d89c14bdd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d89c14bdd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Sigue siendo una abstracción. Recalcar que las flechas que “vuelven” es porque muchas veces ocurre eso: descubrimos que los datos no responden la pregunta que queremos responder, tenemos que analizarlo de otra manera,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d89c14bdd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d89c14bdd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6d89c14bdd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6d89c14bdd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6d89c14bdd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6d89c14bdd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d89c14bdd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d89c14bdd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6d89c14bdd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6d89c14bdd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d89c14bdd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d89c14bdd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d89c14bdd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d89c14bdd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d89c14bdd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6d89c14bdd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6d89c14bdd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6d89c14bdd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d89c14bdd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d89c14bdd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6d89c14bdd_0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6d89c14bdd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confundir con los tipos de datos en programación.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d89c14bdd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d89c14bdd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d89c14bdd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6d89c14bdd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6d89c14bdd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6d89c14bdd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d89c14bdd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6d89c14bdd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6d89c14bdd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6d89c14bdd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6d89c14bdd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6d89c14bdd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d89c14bdd_0_1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d89c14bdd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6d89c14bdd_0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6d89c14bdd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6d89c14bdd_0_1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6d89c14bdd_0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d89c14bdd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d89c14bdd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6d89c14bdd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6d89c14bdd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d89c14bdd_0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d89c14bdd_0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6d89c14bdd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6d89c14bdd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6d89c14bdd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6d89c14bdd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6d89c14bdd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6d89c14bdd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d89c14bdd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d89c14bdd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d89c14bdd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d89c14bdd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6d89c14bdd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6d89c14bdd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ubik"/>
                <a:ea typeface="Rubik"/>
                <a:cs typeface="Rubik"/>
                <a:sym typeface="Rubik"/>
              </a:rPr>
              <a:t>Mostrar brevemente los recursos siempre que haya tiempo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6d89c14bdd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6d89c14bdd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d89c14bdd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6d89c14bdd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d89c14bdd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d89c14bdd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d89c14bdd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d89c14bdd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d89c14bdd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d89c14bdd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d89c14bdd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d89c14bdd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3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3F3F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64" name="Google Shape;164;p3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5" name="Google Shape;165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5500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3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8" name="Google Shape;168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71" name="Google Shape;17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3F3F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4" name="Google Shape;174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" name="Google Shape;176;p40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rgbClr val="F3F3F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0" name="Google Shape;180;p4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1" name="Google Shape;181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2" name="Google Shape;182;p41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3F3F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6" name="Google Shape;186;p4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F3F3F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89" name="Google Shape;189;p4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0" name="Google Shape;190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1" name="Google Shape;191;p43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3F3F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4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94" name="Google Shape;194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4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b="0" sz="3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7" name="Google Shape;197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- Light">
  <p:cSld name="SECTION_TITLE_AND_DESCRIPTION"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1" name="Google Shape;201;p4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2" name="Google Shape;202;p4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3" name="Google Shape;203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4" name="Google Shape;204;p4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_1"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 Medium"/>
              <a:buNone/>
              <a:defRPr b="0" sz="26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8" name="Google Shape;208;p4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9" name="Google Shape;209;p4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0" name="Google Shape;21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1" name="Google Shape;211;p4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14" name="Google Shape;21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5500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4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17" name="Google Shape;21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4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"/>
              <a:buNone/>
              <a:defRPr b="0" sz="8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4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1" name="Google Shape;221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- Light">
  <p:cSld name="BIG_NUMBER_1">
    <p:bg>
      <p:bgPr>
        <a:solidFill>
          <a:srgbClr val="F3F3F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24" name="Google Shape;22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8000"/>
              <a:buFont typeface="Rubik"/>
              <a:buNone/>
              <a:defRPr b="0" sz="8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8" name="Google Shape;228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3F3F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  <p:sp>
        <p:nvSpPr>
          <p:cNvPr id="238" name="Google Shape;238;p5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9" name="Google Shape;239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0" name="Google Shape;24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5500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3" name="Google Shape;243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5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46" name="Google Shape;246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7" name="Google Shape;247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">
  <p:cSld name="SECTION_HEADER_1">
    <p:bg>
      <p:bgPr>
        <a:solidFill>
          <a:srgbClr val="5500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5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0" name="Google Shape;250;p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ubik Medium"/>
              <a:buNone/>
              <a:defRPr b="0" sz="2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53" name="Google Shape;253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4" name="Google Shape;254;p54"/>
          <p:cNvSpPr txBox="1"/>
          <p:nvPr>
            <p:ph idx="2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255" name="Google Shape;255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3F3F3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5"/>
          <p:cNvSpPr txBox="1"/>
          <p:nvPr>
            <p:ph type="title"/>
          </p:nvPr>
        </p:nvSpPr>
        <p:spPr>
          <a:xfrm>
            <a:off x="729450" y="1318650"/>
            <a:ext cx="7688700" cy="17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bik Medium"/>
              <a:buNone/>
              <a:defRPr b="0" sz="3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58" name="Google Shape;258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9" name="Google Shape;259;p5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bg>
      <p:bgPr>
        <a:solidFill>
          <a:srgbClr val="F3F3F3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63" name="Google Shape;263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4" name="Google Shape;264;p5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6"/>
          <p:cNvSpPr txBox="1"/>
          <p:nvPr>
            <p:ph idx="2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266" name="Google Shape;26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rgbClr val="F3F3F3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7"/>
          <p:cNvSpPr txBox="1"/>
          <p:nvPr>
            <p:ph idx="1" type="body"/>
          </p:nvPr>
        </p:nvSpPr>
        <p:spPr>
          <a:xfrm>
            <a:off x="729325" y="144120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69" name="Google Shape;269;p57"/>
          <p:cNvSpPr txBox="1"/>
          <p:nvPr>
            <p:ph idx="2" type="body"/>
          </p:nvPr>
        </p:nvSpPr>
        <p:spPr>
          <a:xfrm>
            <a:off x="4643604" y="144120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0" name="Google Shape;270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1" name="Google Shape;271;p57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7"/>
          <p:cNvSpPr txBox="1"/>
          <p:nvPr>
            <p:ph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273" name="Google Shape;27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3F3F3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6" name="Google Shape;276;p58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8"/>
          <p:cNvSpPr txBox="1"/>
          <p:nvPr>
            <p:ph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278" name="Google Shape;27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F3F3F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9"/>
          <p:cNvSpPr txBox="1"/>
          <p:nvPr>
            <p:ph type="title"/>
          </p:nvPr>
        </p:nvSpPr>
        <p:spPr>
          <a:xfrm>
            <a:off x="730000" y="1318650"/>
            <a:ext cx="3300900" cy="31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 Medium"/>
              <a:buNone/>
              <a:defRPr b="0" sz="18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81" name="Google Shape;281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2" name="Google Shape;282;p5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9"/>
          <p:cNvSpPr txBox="1"/>
          <p:nvPr>
            <p:ph idx="2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284" name="Google Shape;28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3F3F3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6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87" name="Google Shape;287;p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6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6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3600"/>
              <a:buFont typeface="Rubik"/>
              <a:buNone/>
              <a:defRPr b="1" sz="36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3600"/>
              <a:buNone/>
              <a:defRPr sz="36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3600"/>
              <a:buNone/>
              <a:defRPr sz="36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3600"/>
              <a:buNone/>
              <a:defRPr sz="36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3600"/>
              <a:buNone/>
              <a:defRPr sz="36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3600"/>
              <a:buNone/>
              <a:defRPr sz="36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3600"/>
              <a:buNone/>
              <a:defRPr sz="36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3600"/>
              <a:buNone/>
              <a:defRPr sz="36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3600"/>
              <a:buNone/>
              <a:defRPr sz="3600">
                <a:solidFill>
                  <a:srgbClr val="5500FF"/>
                </a:solidFill>
              </a:defRPr>
            </a:lvl9pPr>
          </a:lstStyle>
          <a:p/>
        </p:txBody>
      </p:sp>
      <p:sp>
        <p:nvSpPr>
          <p:cNvPr id="290" name="Google Shape;290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1" name="Google Shape;29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- Light">
  <p:cSld name="SECTION_TITLE_AND_DESCRIPTION"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6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2600"/>
              <a:buFont typeface="Rubik"/>
              <a:buNone/>
              <a:defRPr b="1" sz="26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95" name="Google Shape;295;p6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96" name="Google Shape;296;p6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97" name="Google Shape;297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8" name="Google Shape;298;p61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_1"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6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b="1"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02" name="Google Shape;302;p6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03" name="Google Shape;303;p6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04" name="Google Shape;304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5" name="Google Shape;305;p6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08" name="Google Shape;308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5500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6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311" name="Google Shape;311;p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6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"/>
              <a:buNone/>
              <a:defRPr b="1" sz="8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6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15" name="Google Shape;315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16" name="Google Shape;31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- Light">
  <p:cSld name="BIG_NUMBER_1">
    <p:bg>
      <p:bgPr>
        <a:solidFill>
          <a:srgbClr val="F3F3F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6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319" name="Google Shape;319;p6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6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8000"/>
              <a:buFont typeface="Rubik"/>
              <a:buNone/>
              <a:defRPr b="1" sz="8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2" name="Google Shape;322;p6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23" name="Google Shape;323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4" name="Google Shape;32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7" name="Google Shape;327;p66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ttom Centered Title">
  <p:cSld name="CUSTOM">
    <p:bg>
      <p:bgPr>
        <a:solidFill>
          <a:srgbClr val="F3F3F3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7"/>
          <p:cNvSpPr txBox="1"/>
          <p:nvPr>
            <p:ph idx="1" type="body"/>
          </p:nvPr>
        </p:nvSpPr>
        <p:spPr>
          <a:xfrm>
            <a:off x="727800" y="762000"/>
            <a:ext cx="76884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sz="2000">
                <a:solidFill>
                  <a:srgbClr val="000000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sz="2000">
                <a:solidFill>
                  <a:srgbClr val="000000"/>
                </a:solidFill>
              </a:defRPr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sz="2000">
                <a:solidFill>
                  <a:srgbClr val="000000"/>
                </a:solidFill>
              </a:defRPr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sz="2000">
                <a:solidFill>
                  <a:srgbClr val="000000"/>
                </a:solidFill>
              </a:defRPr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sz="2000">
                <a:solidFill>
                  <a:srgbClr val="000000"/>
                </a:solidFill>
              </a:defRPr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sz="2000">
                <a:solidFill>
                  <a:srgbClr val="000000"/>
                </a:solidFill>
              </a:defRPr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sz="2000">
                <a:solidFill>
                  <a:srgbClr val="000000"/>
                </a:solidFill>
              </a:defRPr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sz="2000">
                <a:solidFill>
                  <a:srgbClr val="000000"/>
                </a:solidFill>
              </a:defRPr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Char char="■"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0" name="Google Shape;330;p67"/>
          <p:cNvSpPr txBox="1"/>
          <p:nvPr>
            <p:ph type="title"/>
          </p:nvPr>
        </p:nvSpPr>
        <p:spPr>
          <a:xfrm>
            <a:off x="1471500" y="3865150"/>
            <a:ext cx="62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4A00FA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4A00FA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4A00FA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4A00FA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4A00FA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4A00FA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4A00FA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4A00FA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4A00FA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31" name="Google Shape;331;p67"/>
          <p:cNvSpPr/>
          <p:nvPr/>
        </p:nvSpPr>
        <p:spPr>
          <a:xfrm rot="-5400000">
            <a:off x="4532959" y="4035979"/>
            <a:ext cx="78000" cy="106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solidFill>
            <a:srgbClr val="4A00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2" name="Google Shape;33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ttom Centered Title - Light">
  <p:cSld name="CUSTOM_1">
    <p:bg>
      <p:bgPr>
        <a:solidFill>
          <a:srgbClr val="4A00FA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8"/>
          <p:cNvSpPr txBox="1"/>
          <p:nvPr>
            <p:ph idx="1" type="body"/>
          </p:nvPr>
        </p:nvSpPr>
        <p:spPr>
          <a:xfrm>
            <a:off x="727800" y="762000"/>
            <a:ext cx="76884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5" name="Google Shape;335;p68"/>
          <p:cNvSpPr txBox="1"/>
          <p:nvPr>
            <p:ph type="title"/>
          </p:nvPr>
        </p:nvSpPr>
        <p:spPr>
          <a:xfrm>
            <a:off x="1471500" y="3865150"/>
            <a:ext cx="62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36" name="Google Shape;336;p68"/>
          <p:cNvSpPr/>
          <p:nvPr/>
        </p:nvSpPr>
        <p:spPr>
          <a:xfrm rot="-5400000">
            <a:off x="4532959" y="4035979"/>
            <a:ext cx="78000" cy="106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7" name="Google Shape;33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2" name="Google Shape;34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2.xml"/><Relationship Id="rId19" Type="http://schemas.openxmlformats.org/officeDocument/2006/relationships/theme" Target="../theme/theme5.xml"/><Relationship Id="rId6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9" name="Google Shape;1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3" name="Google Shape;23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4" name="Google Shape;23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homes.cs.washington.edu/~pedrod/papers/cacm12.pdf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xkcd.com/1838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hyperlink" Target="https://twitter.com/ML_Hipster/status/372248401951215616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hyperlink" Target="https://twitter.com/ML_Hipster/status/372248401951215616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jpg"/><Relationship Id="rId4" Type="http://schemas.openxmlformats.org/officeDocument/2006/relationships/hyperlink" Target="https://www.forbes.com/sites/gilpress/2016/03/23/data-preparation-most-time-consuming-least-enjoyable-data-science-task-survey-says/#618d32c36f6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jpg"/><Relationship Id="rId4" Type="http://schemas.openxmlformats.org/officeDocument/2006/relationships/image" Target="../media/image39.jpg"/><Relationship Id="rId5" Type="http://schemas.openxmlformats.org/officeDocument/2006/relationships/hyperlink" Target="https://www.forbes.com/sites/gilpress/2016/03/23/data-preparation-most-time-consuming-least-enjoyable-data-science-task-survey-says/#618d32c36f63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Relationship Id="rId4" Type="http://schemas.openxmlformats.org/officeDocument/2006/relationships/hyperlink" Target="https://www.geeksforgeeks.org/functions-in-python/" TargetMode="External"/><Relationship Id="rId5" Type="http://schemas.openxmlformats.org/officeDocument/2006/relationships/hyperlink" Target="https://www.geeksforgeeks.org/namespaces-and-scope-in-python/" TargetMode="External"/><Relationship Id="rId6" Type="http://schemas.openxmlformats.org/officeDocument/2006/relationships/hyperlink" Target="https://docs.python.org/3/tutorial/classes.html" TargetMode="External"/><Relationship Id="rId7" Type="http://schemas.openxmlformats.org/officeDocument/2006/relationships/hyperlink" Target="https://towardsdatascience.com/feature-engineering-for-machine-learning-3a5e293a5114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1" name="Google Shape;421;p79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422" name="Google Shape;422;p79"/>
          <p:cNvSpPr txBox="1"/>
          <p:nvPr/>
        </p:nvSpPr>
        <p:spPr>
          <a:xfrm>
            <a:off x="690825" y="2701650"/>
            <a:ext cx="2428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Le dice a Python que vamos a crear una función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23" name="Google Shape;423;p79"/>
          <p:cNvGrpSpPr/>
          <p:nvPr/>
        </p:nvGrpSpPr>
        <p:grpSpPr>
          <a:xfrm>
            <a:off x="3328988" y="2925325"/>
            <a:ext cx="2486025" cy="1047750"/>
            <a:chOff x="3328988" y="2391925"/>
            <a:chExt cx="2486025" cy="1047750"/>
          </a:xfrm>
        </p:grpSpPr>
        <p:pic>
          <p:nvPicPr>
            <p:cNvPr id="424" name="Google Shape;424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8988" y="2391925"/>
              <a:ext cx="2486025" cy="1047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79"/>
            <p:cNvSpPr/>
            <p:nvPr/>
          </p:nvSpPr>
          <p:spPr>
            <a:xfrm>
              <a:off x="3782400" y="2458350"/>
              <a:ext cx="294000" cy="1986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9"/>
            <p:cNvSpPr/>
            <p:nvPr/>
          </p:nvSpPr>
          <p:spPr>
            <a:xfrm>
              <a:off x="4076400" y="2410525"/>
              <a:ext cx="842400" cy="2601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9"/>
            <p:cNvSpPr/>
            <p:nvPr/>
          </p:nvSpPr>
          <p:spPr>
            <a:xfrm>
              <a:off x="4914600" y="2410525"/>
              <a:ext cx="548700" cy="2601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79"/>
          <p:cNvSpPr txBox="1"/>
          <p:nvPr/>
        </p:nvSpPr>
        <p:spPr>
          <a:xfrm>
            <a:off x="3329000" y="2212298"/>
            <a:ext cx="23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El nombre de la función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9" name="Google Shape;429;p79"/>
          <p:cNvSpPr txBox="1"/>
          <p:nvPr/>
        </p:nvSpPr>
        <p:spPr>
          <a:xfrm>
            <a:off x="6241725" y="2862800"/>
            <a:ext cx="156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Sus argumentos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30" name="Google Shape;430;p79"/>
          <p:cNvCxnSpPr>
            <a:endCxn id="425" idx="2"/>
          </p:cNvCxnSpPr>
          <p:nvPr/>
        </p:nvCxnSpPr>
        <p:spPr>
          <a:xfrm>
            <a:off x="3118800" y="3012750"/>
            <a:ext cx="663600" cy="783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79"/>
          <p:cNvCxnSpPr>
            <a:stCxn id="428" idx="2"/>
            <a:endCxn id="426" idx="0"/>
          </p:cNvCxnSpPr>
          <p:nvPr/>
        </p:nvCxnSpPr>
        <p:spPr>
          <a:xfrm flipH="1">
            <a:off x="4497500" y="2605898"/>
            <a:ext cx="3600" cy="3381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79"/>
          <p:cNvCxnSpPr>
            <a:endCxn id="429" idx="1"/>
          </p:cNvCxnSpPr>
          <p:nvPr/>
        </p:nvCxnSpPr>
        <p:spPr>
          <a:xfrm flipH="1" rot="10800000">
            <a:off x="5463225" y="3059600"/>
            <a:ext cx="778500" cy="144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79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Una función es un bloque de código que sólo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corre</a:t>
            </a:r>
            <a:r>
              <a:rPr lang="es" sz="1800">
                <a:latin typeface="Rubik"/>
                <a:ea typeface="Rubik"/>
                <a:cs typeface="Rubik"/>
                <a:sym typeface="Rubik"/>
              </a:rPr>
              <a:t> cuando es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llamado</a:t>
            </a:r>
            <a:r>
              <a:rPr i="1" lang="es" sz="1800">
                <a:latin typeface="Rubik"/>
                <a:ea typeface="Rubik"/>
                <a:cs typeface="Rubik"/>
                <a:sym typeface="Rubik"/>
              </a:rPr>
              <a:t>.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9" name="Google Shape;439;p80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440" name="Google Shape;440;p80"/>
          <p:cNvSpPr txBox="1"/>
          <p:nvPr/>
        </p:nvSpPr>
        <p:spPr>
          <a:xfrm>
            <a:off x="690825" y="2701650"/>
            <a:ext cx="2428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Le dice a Python que vamos a crear una función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41" name="Google Shape;441;p80"/>
          <p:cNvGrpSpPr/>
          <p:nvPr/>
        </p:nvGrpSpPr>
        <p:grpSpPr>
          <a:xfrm>
            <a:off x="3328988" y="2925325"/>
            <a:ext cx="2486025" cy="1047750"/>
            <a:chOff x="3328988" y="2391925"/>
            <a:chExt cx="2486025" cy="1047750"/>
          </a:xfrm>
        </p:grpSpPr>
        <p:pic>
          <p:nvPicPr>
            <p:cNvPr id="442" name="Google Shape;442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8988" y="2391925"/>
              <a:ext cx="2486025" cy="1047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80"/>
            <p:cNvSpPr/>
            <p:nvPr/>
          </p:nvSpPr>
          <p:spPr>
            <a:xfrm>
              <a:off x="3782400" y="2458350"/>
              <a:ext cx="294000" cy="1986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80"/>
            <p:cNvSpPr/>
            <p:nvPr/>
          </p:nvSpPr>
          <p:spPr>
            <a:xfrm>
              <a:off x="4076400" y="2410525"/>
              <a:ext cx="842400" cy="2601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80"/>
            <p:cNvSpPr/>
            <p:nvPr/>
          </p:nvSpPr>
          <p:spPr>
            <a:xfrm>
              <a:off x="4914600" y="2410525"/>
              <a:ext cx="548700" cy="2601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80"/>
          <p:cNvSpPr txBox="1"/>
          <p:nvPr/>
        </p:nvSpPr>
        <p:spPr>
          <a:xfrm>
            <a:off x="3329000" y="2212298"/>
            <a:ext cx="23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El nombre de la función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6241725" y="2862800"/>
            <a:ext cx="156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Sus argumentos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48" name="Google Shape;448;p80"/>
          <p:cNvCxnSpPr>
            <a:endCxn id="443" idx="2"/>
          </p:cNvCxnSpPr>
          <p:nvPr/>
        </p:nvCxnSpPr>
        <p:spPr>
          <a:xfrm>
            <a:off x="3118800" y="3012750"/>
            <a:ext cx="663600" cy="783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80"/>
          <p:cNvCxnSpPr>
            <a:stCxn id="446" idx="2"/>
            <a:endCxn id="444" idx="0"/>
          </p:cNvCxnSpPr>
          <p:nvPr/>
        </p:nvCxnSpPr>
        <p:spPr>
          <a:xfrm flipH="1">
            <a:off x="4497500" y="2605898"/>
            <a:ext cx="3600" cy="3381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80"/>
          <p:cNvCxnSpPr>
            <a:endCxn id="447" idx="1"/>
          </p:cNvCxnSpPr>
          <p:nvPr/>
        </p:nvCxnSpPr>
        <p:spPr>
          <a:xfrm flipH="1" rot="10800000">
            <a:off x="5463225" y="3059600"/>
            <a:ext cx="778500" cy="144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80"/>
          <p:cNvSpPr/>
          <p:nvPr/>
        </p:nvSpPr>
        <p:spPr>
          <a:xfrm>
            <a:off x="4069650" y="3149175"/>
            <a:ext cx="1655100" cy="738600"/>
          </a:xfrm>
          <a:prstGeom prst="rect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80"/>
          <p:cNvSpPr txBox="1"/>
          <p:nvPr/>
        </p:nvSpPr>
        <p:spPr>
          <a:xfrm>
            <a:off x="3683100" y="4431050"/>
            <a:ext cx="242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El cuerpo de la función. ¡Notar la indentación!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53" name="Google Shape;453;p80"/>
          <p:cNvCxnSpPr>
            <a:stCxn id="451" idx="2"/>
            <a:endCxn id="452" idx="0"/>
          </p:cNvCxnSpPr>
          <p:nvPr/>
        </p:nvCxnSpPr>
        <p:spPr>
          <a:xfrm>
            <a:off x="4897200" y="3887775"/>
            <a:ext cx="0" cy="5433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80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Una función es un bloque de código que sólo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corre</a:t>
            </a:r>
            <a:r>
              <a:rPr lang="es" sz="1800">
                <a:latin typeface="Rubik"/>
                <a:ea typeface="Rubik"/>
                <a:cs typeface="Rubik"/>
                <a:sym typeface="Rubik"/>
              </a:rPr>
              <a:t> cuando es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llamado</a:t>
            </a:r>
            <a:r>
              <a:rPr i="1" lang="es" sz="1800">
                <a:latin typeface="Rubik"/>
                <a:ea typeface="Rubik"/>
                <a:cs typeface="Rubik"/>
                <a:sym typeface="Rubik"/>
              </a:rPr>
              <a:t>.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81"/>
          <p:cNvPicPr preferRelativeResize="0"/>
          <p:nvPr/>
        </p:nvPicPr>
        <p:blipFill rotWithShape="1">
          <a:blip r:embed="rId3">
            <a:alphaModFix/>
          </a:blip>
          <a:srcRect b="75796" l="0" r="0" t="0"/>
          <a:stretch/>
        </p:blipFill>
        <p:spPr>
          <a:xfrm>
            <a:off x="2882550" y="2382653"/>
            <a:ext cx="3228174" cy="4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1" name="Google Shape;461;p81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462" name="Google Shape;462;p81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Las funciones pueden tener argumentos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por default</a:t>
            </a: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i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82"/>
          <p:cNvPicPr preferRelativeResize="0"/>
          <p:nvPr/>
        </p:nvPicPr>
        <p:blipFill rotWithShape="1">
          <a:blip r:embed="rId3">
            <a:alphaModFix/>
          </a:blip>
          <a:srcRect b="75796" l="0" r="0" t="0"/>
          <a:stretch/>
        </p:blipFill>
        <p:spPr>
          <a:xfrm>
            <a:off x="2882550" y="2382653"/>
            <a:ext cx="3228174" cy="4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9" name="Google Shape;469;p82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470" name="Google Shape;470;p82"/>
          <p:cNvSpPr txBox="1"/>
          <p:nvPr/>
        </p:nvSpPr>
        <p:spPr>
          <a:xfrm>
            <a:off x="6474275" y="2170675"/>
            <a:ext cx="2362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Salvo que le digamos lo contrario, el valor default de divisor es 2.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71" name="Google Shape;471;p82"/>
          <p:cNvCxnSpPr>
            <a:stCxn id="472" idx="3"/>
            <a:endCxn id="470" idx="1"/>
          </p:cNvCxnSpPr>
          <p:nvPr/>
        </p:nvCxnSpPr>
        <p:spPr>
          <a:xfrm>
            <a:off x="6032579" y="2543875"/>
            <a:ext cx="441600" cy="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82"/>
          <p:cNvSpPr/>
          <p:nvPr/>
        </p:nvSpPr>
        <p:spPr>
          <a:xfrm>
            <a:off x="5020379" y="2458375"/>
            <a:ext cx="1012200" cy="17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82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Las funciones pueden tener argumentos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por default</a:t>
            </a: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i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550" y="2382655"/>
            <a:ext cx="3228184" cy="19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0" name="Google Shape;480;p83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481" name="Google Shape;481;p83"/>
          <p:cNvSpPr txBox="1"/>
          <p:nvPr/>
        </p:nvSpPr>
        <p:spPr>
          <a:xfrm>
            <a:off x="6474275" y="2170675"/>
            <a:ext cx="2362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Salvo que le digamos lo contrario, el valor default de divisor es 2.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82" name="Google Shape;482;p83"/>
          <p:cNvCxnSpPr>
            <a:stCxn id="483" idx="3"/>
            <a:endCxn id="481" idx="1"/>
          </p:cNvCxnSpPr>
          <p:nvPr/>
        </p:nvCxnSpPr>
        <p:spPr>
          <a:xfrm>
            <a:off x="6032579" y="2543875"/>
            <a:ext cx="441600" cy="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83"/>
          <p:cNvSpPr/>
          <p:nvPr/>
        </p:nvSpPr>
        <p:spPr>
          <a:xfrm>
            <a:off x="5020379" y="2458375"/>
            <a:ext cx="1012200" cy="17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83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Las funciones pueden tener argumentos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por default</a:t>
            </a: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i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84"/>
          <p:cNvPicPr preferRelativeResize="0"/>
          <p:nvPr/>
        </p:nvPicPr>
        <p:blipFill rotWithShape="1">
          <a:blip r:embed="rId3">
            <a:alphaModFix/>
          </a:blip>
          <a:srcRect b="57321" l="0" r="0" t="0"/>
          <a:stretch/>
        </p:blipFill>
        <p:spPr>
          <a:xfrm>
            <a:off x="2641300" y="2424350"/>
            <a:ext cx="3861400" cy="6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1" name="Google Shape;491;p84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492" name="Google Shape;492;p84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Las funciones pueden </a:t>
            </a: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“devolver”</a:t>
            </a:r>
            <a:r>
              <a:rPr lang="es" sz="1800">
                <a:latin typeface="Rubik"/>
                <a:ea typeface="Rubik"/>
                <a:cs typeface="Rubik"/>
                <a:sym typeface="Rubik"/>
              </a:rPr>
              <a:t> resultados.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5"/>
          <p:cNvPicPr preferRelativeResize="0"/>
          <p:nvPr/>
        </p:nvPicPr>
        <p:blipFill rotWithShape="1">
          <a:blip r:embed="rId3">
            <a:alphaModFix/>
          </a:blip>
          <a:srcRect b="57321" l="0" r="0" t="0"/>
          <a:stretch/>
        </p:blipFill>
        <p:spPr>
          <a:xfrm>
            <a:off x="2641300" y="2424350"/>
            <a:ext cx="3861400" cy="6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9" name="Google Shape;499;p85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500" name="Google Shape;500;p85"/>
          <p:cNvSpPr txBox="1"/>
          <p:nvPr/>
        </p:nvSpPr>
        <p:spPr>
          <a:xfrm>
            <a:off x="6823375" y="2567375"/>
            <a:ext cx="21321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Con </a:t>
            </a: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return 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le decimos qué queremos que devuelva. Puede ser más de un objeto.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01" name="Google Shape;501;p85"/>
          <p:cNvCxnSpPr>
            <a:stCxn id="502" idx="3"/>
            <a:endCxn id="500" idx="1"/>
          </p:cNvCxnSpPr>
          <p:nvPr/>
        </p:nvCxnSpPr>
        <p:spPr>
          <a:xfrm>
            <a:off x="5471650" y="2940575"/>
            <a:ext cx="1351800" cy="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85"/>
          <p:cNvSpPr/>
          <p:nvPr/>
        </p:nvSpPr>
        <p:spPr>
          <a:xfrm>
            <a:off x="3481450" y="2855075"/>
            <a:ext cx="1990200" cy="17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85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Las funciones pueden </a:t>
            </a: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“devolver”</a:t>
            </a:r>
            <a:r>
              <a:rPr lang="es" sz="1800">
                <a:latin typeface="Rubik"/>
                <a:ea typeface="Rubik"/>
                <a:cs typeface="Rubik"/>
                <a:sym typeface="Rubik"/>
              </a:rPr>
              <a:t> resultados.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312" y="2424350"/>
            <a:ext cx="3861376" cy="16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0" name="Google Shape;510;p86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511" name="Google Shape;511;p86"/>
          <p:cNvSpPr txBox="1"/>
          <p:nvPr/>
        </p:nvSpPr>
        <p:spPr>
          <a:xfrm>
            <a:off x="6914225" y="2567375"/>
            <a:ext cx="2131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Con </a:t>
            </a: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return 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le decimos qué queremos que devuelva. Puede ser más de un objeto.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12" name="Google Shape;512;p86"/>
          <p:cNvCxnSpPr>
            <a:stCxn id="513" idx="3"/>
          </p:cNvCxnSpPr>
          <p:nvPr/>
        </p:nvCxnSpPr>
        <p:spPr>
          <a:xfrm>
            <a:off x="5471650" y="2940575"/>
            <a:ext cx="1234800" cy="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86"/>
          <p:cNvSpPr/>
          <p:nvPr/>
        </p:nvSpPr>
        <p:spPr>
          <a:xfrm>
            <a:off x="3481450" y="2855075"/>
            <a:ext cx="1990200" cy="17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86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Las funciones pueden </a:t>
            </a: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“devolver”</a:t>
            </a:r>
            <a:r>
              <a:rPr lang="es" sz="1800">
                <a:latin typeface="Rubik"/>
                <a:ea typeface="Rubik"/>
                <a:cs typeface="Rubik"/>
                <a:sym typeface="Rubik"/>
              </a:rPr>
              <a:t> resultados.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312" y="2424350"/>
            <a:ext cx="3861376" cy="16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1" name="Google Shape;521;p87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522" name="Google Shape;522;p87"/>
          <p:cNvSpPr txBox="1"/>
          <p:nvPr/>
        </p:nvSpPr>
        <p:spPr>
          <a:xfrm>
            <a:off x="299950" y="3000325"/>
            <a:ext cx="21153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Asignamos el resultado de llamar a la función a una nueva variable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23" name="Google Shape;523;p87"/>
          <p:cNvCxnSpPr>
            <a:stCxn id="522" idx="3"/>
          </p:cNvCxnSpPr>
          <p:nvPr/>
        </p:nvCxnSpPr>
        <p:spPr>
          <a:xfrm flipH="1" rot="10800000">
            <a:off x="2415250" y="3306475"/>
            <a:ext cx="669300" cy="51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87"/>
          <p:cNvCxnSpPr>
            <a:stCxn id="525" idx="3"/>
            <a:endCxn id="526" idx="1"/>
          </p:cNvCxnSpPr>
          <p:nvPr/>
        </p:nvCxnSpPr>
        <p:spPr>
          <a:xfrm>
            <a:off x="5471650" y="2940575"/>
            <a:ext cx="1009500" cy="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87"/>
          <p:cNvSpPr/>
          <p:nvPr/>
        </p:nvSpPr>
        <p:spPr>
          <a:xfrm>
            <a:off x="3481450" y="2855075"/>
            <a:ext cx="1990200" cy="17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87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Las funciones pueden </a:t>
            </a: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“devolver”</a:t>
            </a:r>
            <a:r>
              <a:rPr lang="es" sz="1800">
                <a:latin typeface="Rubik"/>
                <a:ea typeface="Rubik"/>
                <a:cs typeface="Rubik"/>
                <a:sym typeface="Rubik"/>
              </a:rPr>
              <a:t> resultados.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8" name="Google Shape;528;p87"/>
          <p:cNvSpPr txBox="1"/>
          <p:nvPr/>
        </p:nvSpPr>
        <p:spPr>
          <a:xfrm>
            <a:off x="6728750" y="2567375"/>
            <a:ext cx="2131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Con </a:t>
            </a: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return 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le decimos qué queremos que devuelva. Puede ser más de un objeto.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4" name="Google Shape;534;p88"/>
          <p:cNvSpPr txBox="1"/>
          <p:nvPr/>
        </p:nvSpPr>
        <p:spPr>
          <a:xfrm>
            <a:off x="624350" y="1966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¿Cuál es la diferencia entre estos bloques de código?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5" name="Google Shape;535;p88"/>
          <p:cNvSpPr/>
          <p:nvPr/>
        </p:nvSpPr>
        <p:spPr>
          <a:xfrm>
            <a:off x="1540825" y="957500"/>
            <a:ext cx="454500" cy="454500"/>
          </a:xfrm>
          <a:prstGeom prst="ellipse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6" name="Google Shape;536;p88"/>
          <p:cNvSpPr/>
          <p:nvPr/>
        </p:nvSpPr>
        <p:spPr>
          <a:xfrm>
            <a:off x="4433038" y="957500"/>
            <a:ext cx="454500" cy="454500"/>
          </a:xfrm>
          <a:prstGeom prst="ellipse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7" name="Google Shape;537;p88"/>
          <p:cNvSpPr/>
          <p:nvPr/>
        </p:nvSpPr>
        <p:spPr>
          <a:xfrm>
            <a:off x="7325250" y="957500"/>
            <a:ext cx="454500" cy="454500"/>
          </a:xfrm>
          <a:prstGeom prst="ellipse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38" name="Google Shape;538;p88"/>
          <p:cNvPicPr preferRelativeResize="0"/>
          <p:nvPr/>
        </p:nvPicPr>
        <p:blipFill rotWithShape="1">
          <a:blip r:embed="rId3">
            <a:alphaModFix/>
          </a:blip>
          <a:srcRect b="0" l="10506" r="0" t="0"/>
          <a:stretch/>
        </p:blipFill>
        <p:spPr>
          <a:xfrm>
            <a:off x="488775" y="1440475"/>
            <a:ext cx="2648750" cy="20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88"/>
          <p:cNvPicPr preferRelativeResize="0"/>
          <p:nvPr/>
        </p:nvPicPr>
        <p:blipFill rotWithShape="1">
          <a:blip r:embed="rId4">
            <a:alphaModFix/>
          </a:blip>
          <a:srcRect b="0" l="11909" r="0" t="0"/>
          <a:stretch/>
        </p:blipFill>
        <p:spPr>
          <a:xfrm>
            <a:off x="6228125" y="1429450"/>
            <a:ext cx="2648751" cy="1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406" y="1446010"/>
            <a:ext cx="2648750" cy="117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46" name="Google Shape;546;p89"/>
          <p:cNvSpPr txBox="1"/>
          <p:nvPr/>
        </p:nvSpPr>
        <p:spPr>
          <a:xfrm>
            <a:off x="624350" y="1966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¿Cuál es la diferencia entre estos bloques de código?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7" name="Google Shape;547;p89"/>
          <p:cNvSpPr/>
          <p:nvPr/>
        </p:nvSpPr>
        <p:spPr>
          <a:xfrm>
            <a:off x="1540825" y="957500"/>
            <a:ext cx="454500" cy="454500"/>
          </a:xfrm>
          <a:prstGeom prst="ellipse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8" name="Google Shape;548;p89"/>
          <p:cNvSpPr/>
          <p:nvPr/>
        </p:nvSpPr>
        <p:spPr>
          <a:xfrm>
            <a:off x="4433038" y="957500"/>
            <a:ext cx="454500" cy="454500"/>
          </a:xfrm>
          <a:prstGeom prst="ellipse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9" name="Google Shape;549;p89"/>
          <p:cNvSpPr/>
          <p:nvPr/>
        </p:nvSpPr>
        <p:spPr>
          <a:xfrm>
            <a:off x="7325250" y="957500"/>
            <a:ext cx="454500" cy="454500"/>
          </a:xfrm>
          <a:prstGeom prst="ellipse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50" name="Google Shape;55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575" y="4182800"/>
            <a:ext cx="25050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425" y="4650569"/>
            <a:ext cx="5603349" cy="30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9"/>
          <p:cNvPicPr preferRelativeResize="0"/>
          <p:nvPr/>
        </p:nvPicPr>
        <p:blipFill rotWithShape="1">
          <a:blip r:embed="rId5">
            <a:alphaModFix/>
          </a:blip>
          <a:srcRect b="0" l="10506" r="0" t="0"/>
          <a:stretch/>
        </p:blipFill>
        <p:spPr>
          <a:xfrm>
            <a:off x="488775" y="1440475"/>
            <a:ext cx="2648750" cy="20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89"/>
          <p:cNvPicPr preferRelativeResize="0"/>
          <p:nvPr/>
        </p:nvPicPr>
        <p:blipFill rotWithShape="1">
          <a:blip r:embed="rId6">
            <a:alphaModFix/>
          </a:blip>
          <a:srcRect b="0" l="11909" r="0" t="0"/>
          <a:stretch/>
        </p:blipFill>
        <p:spPr>
          <a:xfrm>
            <a:off x="6228125" y="1429450"/>
            <a:ext cx="2648751" cy="1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1406" y="1446010"/>
            <a:ext cx="2648750" cy="117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0" name="Google Shape;560;p90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Namespaces (informalmente)</a:t>
            </a:r>
            <a:endParaRPr/>
          </a:p>
        </p:txBody>
      </p:sp>
      <p:pic>
        <p:nvPicPr>
          <p:cNvPr id="561" name="Google Shape;5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00" y="1368250"/>
            <a:ext cx="3294849" cy="29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4405325" y="1276150"/>
            <a:ext cx="41514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Todas los “nombres” que quedan definidos cuando arrancamos un kernel de Python. Ejemplo: print().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3" name="Google Shape;563;p90"/>
          <p:cNvSpPr txBox="1"/>
          <p:nvPr/>
        </p:nvSpPr>
        <p:spPr>
          <a:xfrm>
            <a:off x="4405325" y="2245475"/>
            <a:ext cx="40416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Cuando importamos módulos o trabajamos en un notebook, estamos trabajando acá.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4" name="Google Shape;564;p90"/>
          <p:cNvSpPr txBox="1"/>
          <p:nvPr/>
        </p:nvSpPr>
        <p:spPr>
          <a:xfrm>
            <a:off x="4405325" y="3122350"/>
            <a:ext cx="40416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Se crea cuando llamamos a una función y se destruye cuando termina el llamado.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65" name="Google Shape;565;p90"/>
          <p:cNvCxnSpPr/>
          <p:nvPr/>
        </p:nvCxnSpPr>
        <p:spPr>
          <a:xfrm>
            <a:off x="2482975" y="1580750"/>
            <a:ext cx="178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90"/>
          <p:cNvCxnSpPr/>
          <p:nvPr/>
        </p:nvCxnSpPr>
        <p:spPr>
          <a:xfrm>
            <a:off x="2726850" y="2469300"/>
            <a:ext cx="15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90"/>
          <p:cNvCxnSpPr/>
          <p:nvPr/>
        </p:nvCxnSpPr>
        <p:spPr>
          <a:xfrm>
            <a:off x="2571750" y="3300650"/>
            <a:ext cx="168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3" name="Google Shape;573;p91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Namespaces (informalmente)</a:t>
            </a:r>
            <a:endParaRPr/>
          </a:p>
        </p:txBody>
      </p:sp>
      <p:pic>
        <p:nvPicPr>
          <p:cNvPr id="574" name="Google Shape;57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00" y="1368250"/>
            <a:ext cx="3294849" cy="292604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91"/>
          <p:cNvSpPr txBox="1"/>
          <p:nvPr/>
        </p:nvSpPr>
        <p:spPr>
          <a:xfrm>
            <a:off x="4405325" y="1276150"/>
            <a:ext cx="41514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Todas los “nombres” que quedan definidos cuando arrancamos un kernel de Python. Ejemplo: print().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6" name="Google Shape;576;p91"/>
          <p:cNvSpPr txBox="1"/>
          <p:nvPr/>
        </p:nvSpPr>
        <p:spPr>
          <a:xfrm>
            <a:off x="4405325" y="2245475"/>
            <a:ext cx="40416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Cuando importamos módulos o trabajamos en un notebook, estamos trabajando acá.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7" name="Google Shape;577;p91"/>
          <p:cNvSpPr txBox="1"/>
          <p:nvPr/>
        </p:nvSpPr>
        <p:spPr>
          <a:xfrm>
            <a:off x="4405325" y="3122350"/>
            <a:ext cx="40416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Se crea cuando llamamos a una función y se destruye cuando termina el llamado.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78" name="Google Shape;578;p91"/>
          <p:cNvCxnSpPr/>
          <p:nvPr/>
        </p:nvCxnSpPr>
        <p:spPr>
          <a:xfrm>
            <a:off x="2482975" y="1580750"/>
            <a:ext cx="178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91"/>
          <p:cNvSpPr txBox="1"/>
          <p:nvPr/>
        </p:nvSpPr>
        <p:spPr>
          <a:xfrm>
            <a:off x="4405325" y="3929350"/>
            <a:ext cx="3513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En general, es fácil ir de afuera hacia adentro, pero no de adentro hacia afuera.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80" name="Google Shape;580;p91"/>
          <p:cNvCxnSpPr/>
          <p:nvPr/>
        </p:nvCxnSpPr>
        <p:spPr>
          <a:xfrm>
            <a:off x="2726850" y="2469300"/>
            <a:ext cx="15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91"/>
          <p:cNvCxnSpPr/>
          <p:nvPr/>
        </p:nvCxnSpPr>
        <p:spPr>
          <a:xfrm>
            <a:off x="2571750" y="3300650"/>
            <a:ext cx="168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7" name="Google Shape;587;p92"/>
          <p:cNvSpPr txBox="1"/>
          <p:nvPr/>
        </p:nvSpPr>
        <p:spPr>
          <a:xfrm>
            <a:off x="1949325" y="697650"/>
            <a:ext cx="39396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8" name="Google Shape;588;p92"/>
          <p:cNvSpPr txBox="1"/>
          <p:nvPr/>
        </p:nvSpPr>
        <p:spPr>
          <a:xfrm>
            <a:off x="624350" y="1966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¿Cuál es la diferencia entre estos bloques de código?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89" name="Google Shape;589;p92"/>
          <p:cNvPicPr preferRelativeResize="0"/>
          <p:nvPr/>
        </p:nvPicPr>
        <p:blipFill rotWithShape="1">
          <a:blip r:embed="rId3">
            <a:alphaModFix/>
          </a:blip>
          <a:srcRect b="0" l="10506" r="0" t="0"/>
          <a:stretch/>
        </p:blipFill>
        <p:spPr>
          <a:xfrm>
            <a:off x="488775" y="1440475"/>
            <a:ext cx="2648750" cy="20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92"/>
          <p:cNvPicPr preferRelativeResize="0"/>
          <p:nvPr/>
        </p:nvPicPr>
        <p:blipFill rotWithShape="1">
          <a:blip r:embed="rId4">
            <a:alphaModFix/>
          </a:blip>
          <a:srcRect b="0" l="11909" r="0" t="0"/>
          <a:stretch/>
        </p:blipFill>
        <p:spPr>
          <a:xfrm>
            <a:off x="6228125" y="1429450"/>
            <a:ext cx="2648751" cy="1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406" y="1446010"/>
            <a:ext cx="2648750" cy="117515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92"/>
          <p:cNvSpPr txBox="1"/>
          <p:nvPr/>
        </p:nvSpPr>
        <p:spPr>
          <a:xfrm>
            <a:off x="567700" y="3458025"/>
            <a:ext cx="25698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ubik"/>
                <a:ea typeface="Rubik"/>
                <a:cs typeface="Rubik"/>
                <a:sym typeface="Rubik"/>
              </a:rPr>
              <a:t>Acá </a:t>
            </a:r>
            <a:r>
              <a:rPr b="1" lang="es" sz="1300">
                <a:latin typeface="Rubik"/>
                <a:ea typeface="Rubik"/>
                <a:cs typeface="Rubik"/>
                <a:sym typeface="Rubik"/>
              </a:rPr>
              <a:t>divisor</a:t>
            </a:r>
            <a:r>
              <a:rPr lang="es" sz="1300">
                <a:latin typeface="Rubik"/>
                <a:ea typeface="Rubik"/>
                <a:cs typeface="Rubik"/>
                <a:sym typeface="Rubik"/>
              </a:rPr>
              <a:t> es una variable local dentro de la función, deja de existir cuando termina el llamado a la función.</a:t>
            </a:r>
            <a:endParaRPr sz="13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3" name="Google Shape;593;p92"/>
          <p:cNvSpPr txBox="1"/>
          <p:nvPr/>
        </p:nvSpPr>
        <p:spPr>
          <a:xfrm>
            <a:off x="3387100" y="3458025"/>
            <a:ext cx="26487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ubik"/>
                <a:ea typeface="Rubik"/>
                <a:cs typeface="Rubik"/>
                <a:sym typeface="Rubik"/>
              </a:rPr>
              <a:t>Acá </a:t>
            </a:r>
            <a:r>
              <a:rPr b="1" lang="es" sz="1300">
                <a:latin typeface="Rubik"/>
                <a:ea typeface="Rubik"/>
                <a:cs typeface="Rubik"/>
                <a:sym typeface="Rubik"/>
              </a:rPr>
              <a:t>divisor</a:t>
            </a:r>
            <a:r>
              <a:rPr lang="es" sz="1300">
                <a:latin typeface="Rubik"/>
                <a:ea typeface="Rubik"/>
                <a:cs typeface="Rubik"/>
                <a:sym typeface="Rubik"/>
              </a:rPr>
              <a:t> es una variable global. En el llamado de la función, como no encuentra una variable local llamada </a:t>
            </a:r>
            <a:r>
              <a:rPr b="1" lang="es" sz="1300">
                <a:latin typeface="Rubik"/>
                <a:ea typeface="Rubik"/>
                <a:cs typeface="Rubik"/>
                <a:sym typeface="Rubik"/>
              </a:rPr>
              <a:t>divisor</a:t>
            </a:r>
            <a:r>
              <a:rPr lang="es" sz="1300">
                <a:latin typeface="Rubik"/>
                <a:ea typeface="Rubik"/>
                <a:cs typeface="Rubik"/>
                <a:sym typeface="Rubik"/>
              </a:rPr>
              <a:t>, busca una variable global llamada </a:t>
            </a:r>
            <a:r>
              <a:rPr b="1" lang="es" sz="1300">
                <a:latin typeface="Rubik"/>
                <a:ea typeface="Rubik"/>
                <a:cs typeface="Rubik"/>
                <a:sym typeface="Rubik"/>
              </a:rPr>
              <a:t>divisor</a:t>
            </a:r>
            <a:r>
              <a:rPr lang="es" sz="1300">
                <a:latin typeface="Rubik"/>
                <a:ea typeface="Rubik"/>
                <a:cs typeface="Rubik"/>
                <a:sym typeface="Rubik"/>
              </a:rPr>
              <a:t>.</a:t>
            </a:r>
            <a:endParaRPr sz="13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4" name="Google Shape;594;p92"/>
          <p:cNvSpPr txBox="1"/>
          <p:nvPr/>
        </p:nvSpPr>
        <p:spPr>
          <a:xfrm>
            <a:off x="6282700" y="3458025"/>
            <a:ext cx="26487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ubik"/>
                <a:ea typeface="Rubik"/>
                <a:cs typeface="Rubik"/>
                <a:sym typeface="Rubik"/>
              </a:rPr>
              <a:t>Acá existe </a:t>
            </a:r>
            <a:r>
              <a:rPr b="1" lang="es" sz="1300">
                <a:latin typeface="Rubik"/>
                <a:ea typeface="Rubik"/>
                <a:cs typeface="Rubik"/>
                <a:sym typeface="Rubik"/>
              </a:rPr>
              <a:t>divisor</a:t>
            </a:r>
            <a:r>
              <a:rPr lang="es" sz="1300">
                <a:latin typeface="Rubik"/>
                <a:ea typeface="Rubik"/>
                <a:cs typeface="Rubik"/>
                <a:sym typeface="Rubik"/>
              </a:rPr>
              <a:t> como variable global y </a:t>
            </a:r>
            <a:r>
              <a:rPr b="1" lang="es" sz="1300">
                <a:latin typeface="Rubik"/>
                <a:ea typeface="Rubik"/>
                <a:cs typeface="Rubik"/>
                <a:sym typeface="Rubik"/>
              </a:rPr>
              <a:t>divisor</a:t>
            </a:r>
            <a:r>
              <a:rPr lang="es" sz="1300">
                <a:latin typeface="Rubik"/>
                <a:ea typeface="Rubik"/>
                <a:cs typeface="Rubik"/>
                <a:sym typeface="Rubik"/>
              </a:rPr>
              <a:t> como variable local. El llamado a la función usa siempre primero la variable local.</a:t>
            </a:r>
            <a:endParaRPr sz="13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5" name="Google Shape;595;p92"/>
          <p:cNvSpPr/>
          <p:nvPr/>
        </p:nvSpPr>
        <p:spPr>
          <a:xfrm>
            <a:off x="1540825" y="957500"/>
            <a:ext cx="454500" cy="454500"/>
          </a:xfrm>
          <a:prstGeom prst="ellipse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6" name="Google Shape;596;p92"/>
          <p:cNvSpPr/>
          <p:nvPr/>
        </p:nvSpPr>
        <p:spPr>
          <a:xfrm>
            <a:off x="4433038" y="957500"/>
            <a:ext cx="454500" cy="454500"/>
          </a:xfrm>
          <a:prstGeom prst="ellipse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7" name="Google Shape;597;p92"/>
          <p:cNvSpPr/>
          <p:nvPr/>
        </p:nvSpPr>
        <p:spPr>
          <a:xfrm>
            <a:off x="7325250" y="957500"/>
            <a:ext cx="454500" cy="454500"/>
          </a:xfrm>
          <a:prstGeom prst="ellipse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3" name="Google Shape;603;p93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Lambda</a:t>
            </a:r>
            <a:endParaRPr/>
          </a:p>
        </p:txBody>
      </p:sp>
      <p:sp>
        <p:nvSpPr>
          <p:cNvPr id="604" name="Google Shape;604;p93"/>
          <p:cNvSpPr txBox="1"/>
          <p:nvPr/>
        </p:nvSpPr>
        <p:spPr>
          <a:xfrm>
            <a:off x="786775" y="1470550"/>
            <a:ext cx="770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Una función Lambda es una forma conveniente de crear una función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en una sola línea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. También se las conoce como funciones anónimas, ya que no tienen nombre, sino que se asignan a una variable.</a:t>
            </a:r>
            <a:endParaRPr i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5" name="Google Shape;605;p93"/>
          <p:cNvSpPr txBox="1"/>
          <p:nvPr/>
        </p:nvSpPr>
        <p:spPr>
          <a:xfrm>
            <a:off x="786775" y="3480500"/>
            <a:ext cx="78453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Algunas características:</a:t>
            </a:r>
            <a:endParaRPr b="1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ubik"/>
              <a:buAutoNum type="arabicPeriod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Pueden tener cualquier cantidad de argumentos, pero solo una expresión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Font typeface="Rubik"/>
              <a:buAutoNum type="arabicPeriod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No necesitan un </a:t>
            </a:r>
            <a:r>
              <a:rPr i="1" lang="es">
                <a:latin typeface="Rubik"/>
                <a:ea typeface="Rubik"/>
                <a:cs typeface="Rubik"/>
                <a:sym typeface="Rubik"/>
              </a:rPr>
              <a:t>return</a:t>
            </a:r>
            <a:endParaRPr i="1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Font typeface="Rubik"/>
              <a:buAutoNum type="arabicPeriod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Muy cómodas para crear funciones rápido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300"/>
              </a:spcAft>
              <a:buSzPts val="1400"/>
              <a:buFont typeface="Rubik"/>
              <a:buAutoNum type="arabicPeriod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Se combinan muy bien con funciones como map(), filter(), apply(), applymap(), etc.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06" name="Google Shape;60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988" y="2284275"/>
            <a:ext cx="40100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300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4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Hands-on training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3" name="Google Shape;613;p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14" name="Google Shape;614;p94"/>
          <p:cNvPicPr preferRelativeResize="0"/>
          <p:nvPr/>
        </p:nvPicPr>
        <p:blipFill rotWithShape="1">
          <a:blip r:embed="rId4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5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95"/>
          <p:cNvSpPr txBox="1"/>
          <p:nvPr/>
        </p:nvSpPr>
        <p:spPr>
          <a:xfrm>
            <a:off x="189800" y="597050"/>
            <a:ext cx="1634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Hands-on training</a:t>
            </a:r>
            <a:endParaRPr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2" name="Google Shape;622;p95"/>
          <p:cNvSpPr txBox="1"/>
          <p:nvPr/>
        </p:nvSpPr>
        <p:spPr>
          <a:xfrm>
            <a:off x="2098550" y="1534825"/>
            <a:ext cx="70158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DS_Clase_10_Funciones.ipynb</a:t>
            </a:r>
            <a:endParaRPr sz="34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3" name="Google Shape;623;p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1446D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7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¿Qué es 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Data Science?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33" name="Google Shape;63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635" name="Google Shape;635;p97"/>
          <p:cNvPicPr preferRelativeResize="0"/>
          <p:nvPr/>
        </p:nvPicPr>
        <p:blipFill rotWithShape="1">
          <a:blip r:embed="rId4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8"/>
          <p:cNvSpPr/>
          <p:nvPr/>
        </p:nvSpPr>
        <p:spPr>
          <a:xfrm>
            <a:off x="4646813" y="216130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98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3" name="Google Shape;643;p98"/>
          <p:cNvSpPr txBox="1"/>
          <p:nvPr>
            <p:ph idx="4294967295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Es un proceso iterativo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4" name="Google Shape;644;p98"/>
          <p:cNvSpPr txBox="1"/>
          <p:nvPr/>
        </p:nvSpPr>
        <p:spPr>
          <a:xfrm>
            <a:off x="437625" y="1514400"/>
            <a:ext cx="1432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DEFINICIÓN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5" name="Google Shape;645;p98"/>
          <p:cNvSpPr txBox="1"/>
          <p:nvPr/>
        </p:nvSpPr>
        <p:spPr>
          <a:xfrm>
            <a:off x="2390747" y="1514400"/>
            <a:ext cx="1821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INVESTIGACIÓN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6" name="Google Shape;646;p98"/>
          <p:cNvSpPr txBox="1"/>
          <p:nvPr/>
        </p:nvSpPr>
        <p:spPr>
          <a:xfrm>
            <a:off x="6836953" y="1514400"/>
            <a:ext cx="1821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PRESENTACIÓN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7" name="Google Shape;647;p98"/>
          <p:cNvSpPr txBox="1"/>
          <p:nvPr/>
        </p:nvSpPr>
        <p:spPr>
          <a:xfrm>
            <a:off x="4556107" y="1514400"/>
            <a:ext cx="187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ANÁLISIS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8" name="Google Shape;648;p98"/>
          <p:cNvSpPr txBox="1"/>
          <p:nvPr/>
        </p:nvSpPr>
        <p:spPr>
          <a:xfrm>
            <a:off x="4672163" y="211510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Ingeniería features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9" name="Google Shape;649;p98"/>
          <p:cNvSpPr/>
          <p:nvPr/>
        </p:nvSpPr>
        <p:spPr>
          <a:xfrm>
            <a:off x="4646813" y="282215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98"/>
          <p:cNvSpPr txBox="1"/>
          <p:nvPr/>
        </p:nvSpPr>
        <p:spPr>
          <a:xfrm>
            <a:off x="4672163" y="277595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Selección del modelo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1" name="Google Shape;651;p98"/>
          <p:cNvSpPr/>
          <p:nvPr/>
        </p:nvSpPr>
        <p:spPr>
          <a:xfrm>
            <a:off x="4646813" y="348300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98"/>
          <p:cNvSpPr txBox="1"/>
          <p:nvPr/>
        </p:nvSpPr>
        <p:spPr>
          <a:xfrm>
            <a:off x="4672163" y="343680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Evaluación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53" name="Google Shape;653;p98"/>
          <p:cNvCxnSpPr>
            <a:stCxn id="648" idx="2"/>
            <a:endCxn id="650" idx="0"/>
          </p:cNvCxnSpPr>
          <p:nvPr/>
        </p:nvCxnSpPr>
        <p:spPr>
          <a:xfrm>
            <a:off x="5583113" y="2508700"/>
            <a:ext cx="0" cy="267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4" name="Google Shape;654;p98"/>
          <p:cNvCxnSpPr>
            <a:stCxn id="650" idx="2"/>
          </p:cNvCxnSpPr>
          <p:nvPr/>
        </p:nvCxnSpPr>
        <p:spPr>
          <a:xfrm>
            <a:off x="5583113" y="3169550"/>
            <a:ext cx="0" cy="290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5" name="Google Shape;655;p98"/>
          <p:cNvSpPr/>
          <p:nvPr/>
        </p:nvSpPr>
        <p:spPr>
          <a:xfrm>
            <a:off x="4465412" y="2340450"/>
            <a:ext cx="181420" cy="1292690"/>
          </a:xfrm>
          <a:custGeom>
            <a:rect b="b" l="l" r="r" t="t"/>
            <a:pathLst>
              <a:path extrusionOk="0" h="52251" w="15300">
                <a:moveTo>
                  <a:pt x="15300" y="52251"/>
                </a:moveTo>
                <a:cubicBezTo>
                  <a:pt x="2034" y="46947"/>
                  <a:pt x="-3391" y="24561"/>
                  <a:pt x="2237" y="11430"/>
                </a:cubicBezTo>
                <a:cubicBezTo>
                  <a:pt x="4310" y="6594"/>
                  <a:pt x="9403" y="3720"/>
                  <a:pt x="13123" y="0"/>
                </a:cubicBezTo>
              </a:path>
            </a:pathLst>
          </a:cu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6" name="Google Shape;656;p98"/>
          <p:cNvSpPr/>
          <p:nvPr/>
        </p:nvSpPr>
        <p:spPr>
          <a:xfrm>
            <a:off x="2365400" y="216130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98"/>
          <p:cNvSpPr txBox="1"/>
          <p:nvPr/>
        </p:nvSpPr>
        <p:spPr>
          <a:xfrm>
            <a:off x="2390750" y="211510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Obtención de datos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8" name="Google Shape;658;p98"/>
          <p:cNvSpPr/>
          <p:nvPr/>
        </p:nvSpPr>
        <p:spPr>
          <a:xfrm>
            <a:off x="2365400" y="282215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98"/>
          <p:cNvSpPr txBox="1"/>
          <p:nvPr/>
        </p:nvSpPr>
        <p:spPr>
          <a:xfrm>
            <a:off x="2390750" y="277595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Adecuación de datos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0" name="Google Shape;660;p98"/>
          <p:cNvSpPr/>
          <p:nvPr/>
        </p:nvSpPr>
        <p:spPr>
          <a:xfrm>
            <a:off x="2365400" y="348300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98"/>
          <p:cNvSpPr txBox="1"/>
          <p:nvPr/>
        </p:nvSpPr>
        <p:spPr>
          <a:xfrm>
            <a:off x="2390750" y="343680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Exploración de datos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62" name="Google Shape;662;p98"/>
          <p:cNvCxnSpPr>
            <a:stCxn id="657" idx="2"/>
            <a:endCxn id="659" idx="0"/>
          </p:cNvCxnSpPr>
          <p:nvPr/>
        </p:nvCxnSpPr>
        <p:spPr>
          <a:xfrm>
            <a:off x="3301700" y="2508700"/>
            <a:ext cx="0" cy="267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98"/>
          <p:cNvCxnSpPr>
            <a:stCxn id="659" idx="2"/>
          </p:cNvCxnSpPr>
          <p:nvPr/>
        </p:nvCxnSpPr>
        <p:spPr>
          <a:xfrm>
            <a:off x="3301700" y="3169550"/>
            <a:ext cx="0" cy="290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4" name="Google Shape;664;p98"/>
          <p:cNvSpPr/>
          <p:nvPr/>
        </p:nvSpPr>
        <p:spPr>
          <a:xfrm>
            <a:off x="2183996" y="2340450"/>
            <a:ext cx="181420" cy="1292690"/>
          </a:xfrm>
          <a:custGeom>
            <a:rect b="b" l="l" r="r" t="t"/>
            <a:pathLst>
              <a:path extrusionOk="0" h="52251" w="15300">
                <a:moveTo>
                  <a:pt x="15300" y="52251"/>
                </a:moveTo>
                <a:cubicBezTo>
                  <a:pt x="2034" y="46947"/>
                  <a:pt x="-3391" y="24561"/>
                  <a:pt x="2237" y="11430"/>
                </a:cubicBezTo>
                <a:cubicBezTo>
                  <a:pt x="4310" y="6594"/>
                  <a:pt x="9403" y="3720"/>
                  <a:pt x="13123" y="0"/>
                </a:cubicBezTo>
              </a:path>
            </a:pathLst>
          </a:cu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65" name="Google Shape;665;p98"/>
          <p:cNvSpPr/>
          <p:nvPr/>
        </p:nvSpPr>
        <p:spPr>
          <a:xfrm>
            <a:off x="6811600" y="2161300"/>
            <a:ext cx="1872600" cy="53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98"/>
          <p:cNvSpPr txBox="1"/>
          <p:nvPr/>
        </p:nvSpPr>
        <p:spPr>
          <a:xfrm>
            <a:off x="6836950" y="211510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Puesta en producción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67" name="Google Shape;667;p98"/>
          <p:cNvCxnSpPr/>
          <p:nvPr/>
        </p:nvCxnSpPr>
        <p:spPr>
          <a:xfrm rot="10800000">
            <a:off x="4212647" y="1749150"/>
            <a:ext cx="6588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68" name="Google Shape;668;p98"/>
          <p:cNvSpPr/>
          <p:nvPr/>
        </p:nvSpPr>
        <p:spPr>
          <a:xfrm>
            <a:off x="3986900" y="1400388"/>
            <a:ext cx="1115753" cy="150837"/>
          </a:xfrm>
          <a:custGeom>
            <a:rect b="b" l="l" r="r" t="t"/>
            <a:pathLst>
              <a:path extrusionOk="0" h="8680" w="55517">
                <a:moveTo>
                  <a:pt x="55517" y="7591"/>
                </a:moveTo>
                <a:cubicBezTo>
                  <a:pt x="43559" y="-1379"/>
                  <a:pt x="25067" y="-1487"/>
                  <a:pt x="10885" y="3237"/>
                </a:cubicBezTo>
                <a:cubicBezTo>
                  <a:pt x="7036" y="4519"/>
                  <a:pt x="4057" y="8680"/>
                  <a:pt x="0" y="8680"/>
                </a:cubicBezTo>
              </a:path>
            </a:pathLst>
          </a:cu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669" name="Google Shape;669;p98"/>
          <p:cNvCxnSpPr/>
          <p:nvPr/>
        </p:nvCxnSpPr>
        <p:spPr>
          <a:xfrm rot="10800000">
            <a:off x="6193847" y="1749150"/>
            <a:ext cx="6588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70" name="Google Shape;670;p98"/>
          <p:cNvSpPr/>
          <p:nvPr/>
        </p:nvSpPr>
        <p:spPr>
          <a:xfrm>
            <a:off x="5968100" y="1400388"/>
            <a:ext cx="1115753" cy="150837"/>
          </a:xfrm>
          <a:custGeom>
            <a:rect b="b" l="l" r="r" t="t"/>
            <a:pathLst>
              <a:path extrusionOk="0" h="8680" w="55517">
                <a:moveTo>
                  <a:pt x="55517" y="7591"/>
                </a:moveTo>
                <a:cubicBezTo>
                  <a:pt x="43559" y="-1379"/>
                  <a:pt x="25067" y="-1487"/>
                  <a:pt x="10885" y="3237"/>
                </a:cubicBezTo>
                <a:cubicBezTo>
                  <a:pt x="7036" y="4519"/>
                  <a:pt x="4057" y="8680"/>
                  <a:pt x="0" y="8680"/>
                </a:cubicBezTo>
              </a:path>
            </a:pathLst>
          </a:cu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671" name="Google Shape;671;p98"/>
          <p:cNvCxnSpPr/>
          <p:nvPr/>
        </p:nvCxnSpPr>
        <p:spPr>
          <a:xfrm rot="10800000">
            <a:off x="1827689" y="1749150"/>
            <a:ext cx="6588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72" name="Google Shape;672;p98"/>
          <p:cNvSpPr/>
          <p:nvPr/>
        </p:nvSpPr>
        <p:spPr>
          <a:xfrm>
            <a:off x="1601941" y="1400388"/>
            <a:ext cx="1115753" cy="150837"/>
          </a:xfrm>
          <a:custGeom>
            <a:rect b="b" l="l" r="r" t="t"/>
            <a:pathLst>
              <a:path extrusionOk="0" h="8680" w="55517">
                <a:moveTo>
                  <a:pt x="55517" y="7591"/>
                </a:moveTo>
                <a:cubicBezTo>
                  <a:pt x="43559" y="-1379"/>
                  <a:pt x="25067" y="-1487"/>
                  <a:pt x="10885" y="3237"/>
                </a:cubicBezTo>
                <a:cubicBezTo>
                  <a:pt x="7036" y="4519"/>
                  <a:pt x="4057" y="8680"/>
                  <a:pt x="0" y="8680"/>
                </a:cubicBezTo>
              </a:path>
            </a:pathLst>
          </a:cu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358" name="Google Shape;358;p72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{2737E368-829A-41AB-ACC1-4A53C5A9AF86}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Proyecto 1: Análisis Exploratorio de Datos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Repaso: Hasta ahora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 y Hands-On: Funciones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Transformación de Datos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Hands-on: Transformación de Datos con Pandas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9"/>
          <p:cNvSpPr/>
          <p:nvPr/>
        </p:nvSpPr>
        <p:spPr>
          <a:xfrm>
            <a:off x="4646813" y="216130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Ingeniería features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8" name="Google Shape;678;p9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0" name="Google Shape;680;p99"/>
          <p:cNvSpPr txBox="1"/>
          <p:nvPr>
            <p:ph idx="4294967295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Es un proceso iterativo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1" name="Google Shape;681;p99"/>
          <p:cNvSpPr txBox="1"/>
          <p:nvPr/>
        </p:nvSpPr>
        <p:spPr>
          <a:xfrm>
            <a:off x="437625" y="1514400"/>
            <a:ext cx="1432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DEFINICIÓN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2" name="Google Shape;682;p99"/>
          <p:cNvSpPr txBox="1"/>
          <p:nvPr/>
        </p:nvSpPr>
        <p:spPr>
          <a:xfrm>
            <a:off x="2390747" y="1514400"/>
            <a:ext cx="1821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INVESTIGACIÓN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3" name="Google Shape;683;p99"/>
          <p:cNvSpPr txBox="1"/>
          <p:nvPr/>
        </p:nvSpPr>
        <p:spPr>
          <a:xfrm>
            <a:off x="6836953" y="1514400"/>
            <a:ext cx="1821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PRESENTACIÓN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4" name="Google Shape;684;p99"/>
          <p:cNvSpPr txBox="1"/>
          <p:nvPr/>
        </p:nvSpPr>
        <p:spPr>
          <a:xfrm>
            <a:off x="4556107" y="1514400"/>
            <a:ext cx="1872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ANÁLISIS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5" name="Google Shape;685;p99"/>
          <p:cNvSpPr/>
          <p:nvPr/>
        </p:nvSpPr>
        <p:spPr>
          <a:xfrm>
            <a:off x="4646813" y="282215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99"/>
          <p:cNvSpPr txBox="1"/>
          <p:nvPr/>
        </p:nvSpPr>
        <p:spPr>
          <a:xfrm>
            <a:off x="4672163" y="277595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Selección del modelo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7" name="Google Shape;687;p99"/>
          <p:cNvSpPr/>
          <p:nvPr/>
        </p:nvSpPr>
        <p:spPr>
          <a:xfrm>
            <a:off x="4646813" y="348300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99"/>
          <p:cNvSpPr txBox="1"/>
          <p:nvPr/>
        </p:nvSpPr>
        <p:spPr>
          <a:xfrm>
            <a:off x="4672163" y="343680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Evaluación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89" name="Google Shape;689;p99"/>
          <p:cNvCxnSpPr>
            <a:stCxn id="690" idx="2"/>
            <a:endCxn id="686" idx="0"/>
          </p:cNvCxnSpPr>
          <p:nvPr/>
        </p:nvCxnSpPr>
        <p:spPr>
          <a:xfrm>
            <a:off x="5583113" y="2508650"/>
            <a:ext cx="0" cy="267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99"/>
          <p:cNvCxnSpPr>
            <a:stCxn id="686" idx="2"/>
          </p:cNvCxnSpPr>
          <p:nvPr/>
        </p:nvCxnSpPr>
        <p:spPr>
          <a:xfrm>
            <a:off x="5583113" y="3169550"/>
            <a:ext cx="0" cy="290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2" name="Google Shape;692;p99"/>
          <p:cNvSpPr/>
          <p:nvPr/>
        </p:nvSpPr>
        <p:spPr>
          <a:xfrm>
            <a:off x="4465412" y="2340450"/>
            <a:ext cx="181420" cy="1292690"/>
          </a:xfrm>
          <a:custGeom>
            <a:rect b="b" l="l" r="r" t="t"/>
            <a:pathLst>
              <a:path extrusionOk="0" h="52251" w="15300">
                <a:moveTo>
                  <a:pt x="15300" y="52251"/>
                </a:moveTo>
                <a:cubicBezTo>
                  <a:pt x="2034" y="46947"/>
                  <a:pt x="-3391" y="24561"/>
                  <a:pt x="2237" y="11430"/>
                </a:cubicBezTo>
                <a:cubicBezTo>
                  <a:pt x="4310" y="6594"/>
                  <a:pt x="9403" y="3720"/>
                  <a:pt x="13123" y="0"/>
                </a:cubicBezTo>
              </a:path>
            </a:pathLst>
          </a:cu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93" name="Google Shape;693;p99"/>
          <p:cNvSpPr/>
          <p:nvPr/>
        </p:nvSpPr>
        <p:spPr>
          <a:xfrm>
            <a:off x="2365400" y="216130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99"/>
          <p:cNvSpPr txBox="1"/>
          <p:nvPr/>
        </p:nvSpPr>
        <p:spPr>
          <a:xfrm>
            <a:off x="2390750" y="211510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Obtención de datos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5" name="Google Shape;695;p99"/>
          <p:cNvSpPr/>
          <p:nvPr/>
        </p:nvSpPr>
        <p:spPr>
          <a:xfrm>
            <a:off x="2365400" y="282215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Adecuación de datos</a:t>
            </a:r>
            <a:endParaRPr/>
          </a:p>
        </p:txBody>
      </p:sp>
      <p:sp>
        <p:nvSpPr>
          <p:cNvPr id="696" name="Google Shape;696;p99"/>
          <p:cNvSpPr/>
          <p:nvPr/>
        </p:nvSpPr>
        <p:spPr>
          <a:xfrm>
            <a:off x="2365400" y="3483000"/>
            <a:ext cx="1872600" cy="30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99"/>
          <p:cNvSpPr txBox="1"/>
          <p:nvPr/>
        </p:nvSpPr>
        <p:spPr>
          <a:xfrm>
            <a:off x="2390750" y="343680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Exploración de datos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98" name="Google Shape;698;p99"/>
          <p:cNvCxnSpPr>
            <a:stCxn id="694" idx="2"/>
            <a:endCxn id="699" idx="0"/>
          </p:cNvCxnSpPr>
          <p:nvPr/>
        </p:nvCxnSpPr>
        <p:spPr>
          <a:xfrm>
            <a:off x="3301700" y="2508700"/>
            <a:ext cx="0" cy="267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99"/>
          <p:cNvCxnSpPr>
            <a:stCxn id="699" idx="2"/>
          </p:cNvCxnSpPr>
          <p:nvPr/>
        </p:nvCxnSpPr>
        <p:spPr>
          <a:xfrm>
            <a:off x="3301700" y="3169550"/>
            <a:ext cx="0" cy="290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99"/>
          <p:cNvSpPr/>
          <p:nvPr/>
        </p:nvSpPr>
        <p:spPr>
          <a:xfrm>
            <a:off x="2183996" y="2340450"/>
            <a:ext cx="181420" cy="1292690"/>
          </a:xfrm>
          <a:custGeom>
            <a:rect b="b" l="l" r="r" t="t"/>
            <a:pathLst>
              <a:path extrusionOk="0" h="52251" w="15300">
                <a:moveTo>
                  <a:pt x="15300" y="52251"/>
                </a:moveTo>
                <a:cubicBezTo>
                  <a:pt x="2034" y="46947"/>
                  <a:pt x="-3391" y="24561"/>
                  <a:pt x="2237" y="11430"/>
                </a:cubicBezTo>
                <a:cubicBezTo>
                  <a:pt x="4310" y="6594"/>
                  <a:pt x="9403" y="3720"/>
                  <a:pt x="13123" y="0"/>
                </a:cubicBezTo>
              </a:path>
            </a:pathLst>
          </a:cu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02" name="Google Shape;702;p99"/>
          <p:cNvSpPr/>
          <p:nvPr/>
        </p:nvSpPr>
        <p:spPr>
          <a:xfrm>
            <a:off x="6811600" y="2161300"/>
            <a:ext cx="1872600" cy="53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99"/>
          <p:cNvSpPr txBox="1"/>
          <p:nvPr/>
        </p:nvSpPr>
        <p:spPr>
          <a:xfrm>
            <a:off x="6836950" y="2115100"/>
            <a:ext cx="18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Puesta en producción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04" name="Google Shape;704;p99"/>
          <p:cNvCxnSpPr/>
          <p:nvPr/>
        </p:nvCxnSpPr>
        <p:spPr>
          <a:xfrm rot="10800000">
            <a:off x="4212647" y="1749150"/>
            <a:ext cx="6588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05" name="Google Shape;705;p99"/>
          <p:cNvSpPr/>
          <p:nvPr/>
        </p:nvSpPr>
        <p:spPr>
          <a:xfrm>
            <a:off x="3986900" y="1400388"/>
            <a:ext cx="1115753" cy="150837"/>
          </a:xfrm>
          <a:custGeom>
            <a:rect b="b" l="l" r="r" t="t"/>
            <a:pathLst>
              <a:path extrusionOk="0" h="8680" w="55517">
                <a:moveTo>
                  <a:pt x="55517" y="7591"/>
                </a:moveTo>
                <a:cubicBezTo>
                  <a:pt x="43559" y="-1379"/>
                  <a:pt x="25067" y="-1487"/>
                  <a:pt x="10885" y="3237"/>
                </a:cubicBezTo>
                <a:cubicBezTo>
                  <a:pt x="7036" y="4519"/>
                  <a:pt x="4057" y="8680"/>
                  <a:pt x="0" y="8680"/>
                </a:cubicBezTo>
              </a:path>
            </a:pathLst>
          </a:cu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706" name="Google Shape;706;p99"/>
          <p:cNvCxnSpPr/>
          <p:nvPr/>
        </p:nvCxnSpPr>
        <p:spPr>
          <a:xfrm rot="10800000">
            <a:off x="6193847" y="1749150"/>
            <a:ext cx="6588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07" name="Google Shape;707;p99"/>
          <p:cNvSpPr/>
          <p:nvPr/>
        </p:nvSpPr>
        <p:spPr>
          <a:xfrm>
            <a:off x="5968100" y="1400388"/>
            <a:ext cx="1115753" cy="150837"/>
          </a:xfrm>
          <a:custGeom>
            <a:rect b="b" l="l" r="r" t="t"/>
            <a:pathLst>
              <a:path extrusionOk="0" h="8680" w="55517">
                <a:moveTo>
                  <a:pt x="55517" y="7591"/>
                </a:moveTo>
                <a:cubicBezTo>
                  <a:pt x="43559" y="-1379"/>
                  <a:pt x="25067" y="-1487"/>
                  <a:pt x="10885" y="3237"/>
                </a:cubicBezTo>
                <a:cubicBezTo>
                  <a:pt x="7036" y="4519"/>
                  <a:pt x="4057" y="8680"/>
                  <a:pt x="0" y="8680"/>
                </a:cubicBezTo>
              </a:path>
            </a:pathLst>
          </a:cu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708" name="Google Shape;708;p99"/>
          <p:cNvCxnSpPr/>
          <p:nvPr/>
        </p:nvCxnSpPr>
        <p:spPr>
          <a:xfrm rot="10800000">
            <a:off x="1827689" y="1749150"/>
            <a:ext cx="6588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09" name="Google Shape;709;p99"/>
          <p:cNvSpPr/>
          <p:nvPr/>
        </p:nvSpPr>
        <p:spPr>
          <a:xfrm>
            <a:off x="1601941" y="1400388"/>
            <a:ext cx="1115753" cy="150837"/>
          </a:xfrm>
          <a:custGeom>
            <a:rect b="b" l="l" r="r" t="t"/>
            <a:pathLst>
              <a:path extrusionOk="0" h="8680" w="55517">
                <a:moveTo>
                  <a:pt x="55517" y="7591"/>
                </a:moveTo>
                <a:cubicBezTo>
                  <a:pt x="43559" y="-1379"/>
                  <a:pt x="25067" y="-1487"/>
                  <a:pt x="10885" y="3237"/>
                </a:cubicBezTo>
                <a:cubicBezTo>
                  <a:pt x="7036" y="4519"/>
                  <a:pt x="4057" y="8680"/>
                  <a:pt x="0" y="8680"/>
                </a:cubicBezTo>
              </a:path>
            </a:pathLst>
          </a:cu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5" name="Google Shape;715;p100"/>
          <p:cNvSpPr txBox="1"/>
          <p:nvPr/>
        </p:nvSpPr>
        <p:spPr>
          <a:xfrm>
            <a:off x="762100" y="829350"/>
            <a:ext cx="3414900" cy="3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latin typeface="Rubik"/>
                <a:ea typeface="Rubik"/>
                <a:cs typeface="Rubik"/>
                <a:sym typeface="Rubik"/>
              </a:rPr>
              <a:t>“At the end of the day, some machine learning projects succeed and some fail. What makes the difference? Easily the most important factor is the features used.” 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—</a:t>
            </a:r>
            <a:r>
              <a:rPr lang="es" sz="18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Prof. Pedro Domingos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16" name="Google Shape;71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338" y="138725"/>
            <a:ext cx="353377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00"/>
          <p:cNvSpPr txBox="1"/>
          <p:nvPr/>
        </p:nvSpPr>
        <p:spPr>
          <a:xfrm>
            <a:off x="5454225" y="4514250"/>
            <a:ext cx="2346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https://xkcd.com/1838/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Transformación de Datos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28" name="Google Shape;728;p102"/>
          <p:cNvSpPr txBox="1"/>
          <p:nvPr/>
        </p:nvSpPr>
        <p:spPr>
          <a:xfrm>
            <a:off x="681225" y="181775"/>
            <a:ext cx="777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Ya vimos algo de Transformación de Datos: Imputación de valores faltantes.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34" name="Google Shape;734;p103"/>
          <p:cNvSpPr txBox="1"/>
          <p:nvPr/>
        </p:nvSpPr>
        <p:spPr>
          <a:xfrm>
            <a:off x="681225" y="181775"/>
            <a:ext cx="777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Ya vimos algo de Transformación de Datos: Imputación de valores faltantes.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35" name="Google Shape;7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074" y="989675"/>
            <a:ext cx="4231975" cy="2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03"/>
          <p:cNvSpPr txBox="1"/>
          <p:nvPr/>
        </p:nvSpPr>
        <p:spPr>
          <a:xfrm>
            <a:off x="2026275" y="3200425"/>
            <a:ext cx="530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https://twitter.com/ML_Hipster/status/372248401951215616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2" name="Google Shape;742;p104"/>
          <p:cNvSpPr txBox="1"/>
          <p:nvPr/>
        </p:nvSpPr>
        <p:spPr>
          <a:xfrm>
            <a:off x="681225" y="181775"/>
            <a:ext cx="777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Ya vimos algo de Transformación de Datos: Imputación de valores faltantes.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43" name="Google Shape;74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074" y="989675"/>
            <a:ext cx="4231975" cy="2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04"/>
          <p:cNvSpPr txBox="1"/>
          <p:nvPr/>
        </p:nvSpPr>
        <p:spPr>
          <a:xfrm>
            <a:off x="2026275" y="3200425"/>
            <a:ext cx="530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https://twitter.com/ML_Hipster/status/372248401951215616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5" name="Google Shape;745;p104"/>
          <p:cNvSpPr txBox="1"/>
          <p:nvPr/>
        </p:nvSpPr>
        <p:spPr>
          <a:xfrm>
            <a:off x="2251575" y="3953150"/>
            <a:ext cx="48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Rubik"/>
                <a:ea typeface="Rubik"/>
                <a:cs typeface="Rubik"/>
                <a:sym typeface="Rubik"/>
              </a:rPr>
              <a:t>¡La computadora, en el fondo, sólo entiende de números!</a:t>
            </a:r>
            <a:endParaRPr b="1" sz="2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51" name="Google Shape;751;p105"/>
          <p:cNvSpPr txBox="1"/>
          <p:nvPr/>
        </p:nvSpPr>
        <p:spPr>
          <a:xfrm>
            <a:off x="1189850" y="632825"/>
            <a:ext cx="699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Pero no todos los features vienen en “números”. 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3000">
                <a:latin typeface="Rubik"/>
                <a:ea typeface="Rubik"/>
                <a:cs typeface="Rubik"/>
                <a:sym typeface="Rubik"/>
              </a:rPr>
              <a:t>Por ejemplo, en el dataset de críticas de vinos tenemos:</a:t>
            </a:r>
            <a:endParaRPr sz="30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Char char="●"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País, Provincia y Región de Origen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Font typeface="Rubik Light"/>
              <a:buChar char="●"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Variedad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Font typeface="Rubik Light"/>
              <a:buChar char="●"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Bodega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500"/>
              </a:spcAft>
              <a:buSzPts val="1800"/>
              <a:buFont typeface="Rubik Light"/>
              <a:buChar char="●"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Etc.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6"/>
          <p:cNvSpPr txBox="1"/>
          <p:nvPr/>
        </p:nvSpPr>
        <p:spPr>
          <a:xfrm>
            <a:off x="647850" y="334175"/>
            <a:ext cx="805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Supongamos que queremos clasificar los vinos según algunos atributos. </a:t>
            </a: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¿Cuáles creen que serían útiles?</a:t>
            </a:r>
            <a:endParaRPr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¿Cuáles creen que faltan?</a:t>
            </a:r>
            <a:endParaRPr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7" name="Google Shape;757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7"/>
          <p:cNvSpPr txBox="1"/>
          <p:nvPr/>
        </p:nvSpPr>
        <p:spPr>
          <a:xfrm>
            <a:off x="647850" y="334175"/>
            <a:ext cx="805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Supongamos que queremos clasificar los vinos según algunos atributos. </a:t>
            </a: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¿Cuáles creen que serían útiles?</a:t>
            </a:r>
            <a:endParaRPr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¿Cuáles creen que faltan?</a:t>
            </a:r>
            <a:endParaRPr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¿Y si queremos predecir el precio?¿O si es bueno (puntaje alto) o malo (puntaje bajo)?</a:t>
            </a:r>
            <a:endParaRPr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3" name="Google Shape;763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9" name="Google Shape;769;p108"/>
          <p:cNvSpPr txBox="1"/>
          <p:nvPr/>
        </p:nvSpPr>
        <p:spPr>
          <a:xfrm>
            <a:off x="647850" y="334175"/>
            <a:ext cx="76593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La pregunta que querramos responder nos va a indicar cómo tenemos que trabajar con nuestro dataset. </a:t>
            </a: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Rubik"/>
                <a:ea typeface="Rubik"/>
                <a:cs typeface="Rubik"/>
                <a:sym typeface="Rubik"/>
              </a:rPr>
              <a:t>Pero, en general, hay algunas cosas que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no pueden faltar: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ubik"/>
              <a:buChar char="-"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Conversión de features. 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ubik"/>
              <a:buChar char="-"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Tratamiento de datos faltantes. 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ubik"/>
              <a:buChar char="-"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Selección y combinación de variables. 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ubik"/>
              <a:buChar char="-"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Y más.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datos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10"/>
          <p:cNvSpPr txBox="1"/>
          <p:nvPr/>
        </p:nvSpPr>
        <p:spPr>
          <a:xfrm>
            <a:off x="727650" y="1450025"/>
            <a:ext cx="48150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Son aquellas variables que se miden o se cuentan (discretas o continuas).</a:t>
            </a: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Hay una relación de orden entre ellas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50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Se pueden sumar (en algunas circunstancias)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0" name="Google Shape;780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81" name="Google Shape;781;p110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 numéricas</a:t>
            </a:r>
            <a:endParaRPr/>
          </a:p>
        </p:txBody>
      </p:sp>
      <p:sp>
        <p:nvSpPr>
          <p:cNvPr id="782" name="Google Shape;782;p110"/>
          <p:cNvSpPr txBox="1"/>
          <p:nvPr/>
        </p:nvSpPr>
        <p:spPr>
          <a:xfrm>
            <a:off x="727650" y="3410350"/>
            <a:ext cx="8084700" cy="1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ubik"/>
                <a:ea typeface="Rubik"/>
                <a:cs typeface="Rubik"/>
                <a:sym typeface="Rubik"/>
              </a:rPr>
              <a:t>Tratamiento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En general, ya vienen en un formato “cómodo” para trabajar, pero a veces queremos agruparlas según grupos o rangos.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Ejemplo: 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agrupar edades en rangos (bebés, niños, adolescentes, adultos, ancianos)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→ 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Discretización y Binning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3" name="Google Shape;783;p110"/>
          <p:cNvSpPr txBox="1"/>
          <p:nvPr/>
        </p:nvSpPr>
        <p:spPr>
          <a:xfrm>
            <a:off x="5854325" y="1450025"/>
            <a:ext cx="3000000" cy="1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Ejemplos: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Rubik Light"/>
              <a:buChar char="-"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Edad, Altura y Peso de una persona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ubik Light"/>
              <a:buChar char="-"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Puntaje, precio de un vino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ubik Light"/>
              <a:buChar char="-"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Valor de un pasaje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ubik Light"/>
              <a:buChar char="-"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Etc.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	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84" name="Google Shape;784;p110"/>
          <p:cNvCxnSpPr/>
          <p:nvPr/>
        </p:nvCxnSpPr>
        <p:spPr>
          <a:xfrm>
            <a:off x="5609075" y="1490250"/>
            <a:ext cx="0" cy="13857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1"/>
          <p:cNvSpPr txBox="1"/>
          <p:nvPr/>
        </p:nvSpPr>
        <p:spPr>
          <a:xfrm>
            <a:off x="727650" y="1450025"/>
            <a:ext cx="48150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Sus posibles valores son categorías, pero hay una relación de orden.</a:t>
            </a: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¡Notar que no se pueden sumar!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0" name="Google Shape;790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91" name="Google Shape;791;p111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 ordinales</a:t>
            </a:r>
            <a:endParaRPr/>
          </a:p>
        </p:txBody>
      </p:sp>
      <p:sp>
        <p:nvSpPr>
          <p:cNvPr id="792" name="Google Shape;792;p111"/>
          <p:cNvSpPr txBox="1"/>
          <p:nvPr/>
        </p:nvSpPr>
        <p:spPr>
          <a:xfrm>
            <a:off x="727650" y="3164888"/>
            <a:ext cx="8084700" cy="1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ubik"/>
                <a:ea typeface="Rubik"/>
                <a:cs typeface="Rubik"/>
                <a:sym typeface="Rubik"/>
              </a:rPr>
              <a:t>Tratamiento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Podemos hacer una asignación a número enteros manteniendo el orden: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  → 0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M → 1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L  → 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Pero, ¡cuidado!, recordar que no se pueden sumar.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3" name="Google Shape;793;p111"/>
          <p:cNvSpPr txBox="1"/>
          <p:nvPr/>
        </p:nvSpPr>
        <p:spPr>
          <a:xfrm>
            <a:off x="5854325" y="1450025"/>
            <a:ext cx="3000000" cy="1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Ejemplos: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ubik Light"/>
              <a:buChar char="-"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Tamaño de una prenda de ropa: XS, S, M, L, XL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ubik Light"/>
              <a:buChar char="-"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Tipo de Nafta por octanaje: 95, 98, más de 98.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ubik Light"/>
              <a:buChar char="-"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Rangos etarios: bebé, niño/a, adolescente, adulto/a, anciano/a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	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94" name="Google Shape;794;p111"/>
          <p:cNvCxnSpPr/>
          <p:nvPr/>
        </p:nvCxnSpPr>
        <p:spPr>
          <a:xfrm>
            <a:off x="5609075" y="1490250"/>
            <a:ext cx="0" cy="15030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2"/>
          <p:cNvSpPr txBox="1"/>
          <p:nvPr/>
        </p:nvSpPr>
        <p:spPr>
          <a:xfrm>
            <a:off x="727650" y="1450025"/>
            <a:ext cx="48150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Sus posibles valores pertenecen a una de varias categorías.</a:t>
            </a: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Las categorías no siguen una relación de orden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Ninguna es mayor que otra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5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0" name="Google Shape;800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1" name="Google Shape;801;p112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 nominales</a:t>
            </a:r>
            <a:endParaRPr/>
          </a:p>
        </p:txBody>
      </p:sp>
      <p:sp>
        <p:nvSpPr>
          <p:cNvPr id="802" name="Google Shape;802;p112"/>
          <p:cNvSpPr txBox="1"/>
          <p:nvPr/>
        </p:nvSpPr>
        <p:spPr>
          <a:xfrm>
            <a:off x="727650" y="3393488"/>
            <a:ext cx="8084700" cy="1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ubik"/>
                <a:ea typeface="Rubik"/>
                <a:cs typeface="Rubik"/>
                <a:sym typeface="Rubik"/>
              </a:rPr>
              <a:t>Tratamiento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Llevar a variables dummies/One-Hot Enconding.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Hay que tener cuidado porque puede hacer que nuestro dataset crezca mucho.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3" name="Google Shape;803;p112"/>
          <p:cNvSpPr txBox="1"/>
          <p:nvPr/>
        </p:nvSpPr>
        <p:spPr>
          <a:xfrm>
            <a:off x="5854325" y="1450025"/>
            <a:ext cx="3000000" cy="1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Ejemplos: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ubik Light"/>
              <a:buChar char="-"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Nacionalidad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ubik Light"/>
              <a:buChar char="-"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Tipo de vino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ubik Light"/>
              <a:buChar char="-"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Color de una prenda de ropa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Rubik Light"/>
              <a:buChar char="-"/>
            </a:pPr>
            <a:r>
              <a:rPr lang="es" sz="1200">
                <a:latin typeface="Rubik Light"/>
                <a:ea typeface="Rubik Light"/>
                <a:cs typeface="Rubik Light"/>
                <a:sym typeface="Rubik Light"/>
              </a:rPr>
              <a:t>Género: femenino, masculino, no binario, etc.</a:t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04" name="Google Shape;804;p112"/>
          <p:cNvCxnSpPr/>
          <p:nvPr/>
        </p:nvCxnSpPr>
        <p:spPr>
          <a:xfrm>
            <a:off x="5609075" y="1490250"/>
            <a:ext cx="0" cy="15030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10" name="Google Shape;810;p113"/>
          <p:cNvSpPr txBox="1"/>
          <p:nvPr/>
        </p:nvSpPr>
        <p:spPr>
          <a:xfrm>
            <a:off x="624350" y="900250"/>
            <a:ext cx="78669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Conversión de variables: Los modelos sólo entienden de números. </a:t>
            </a:r>
            <a:endParaRPr sz="18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¿Si los atributos no son números? </a:t>
            </a:r>
            <a:endParaRPr sz="18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1" name="Google Shape;811;p113"/>
          <p:cNvSpPr txBox="1"/>
          <p:nvPr/>
        </p:nvSpPr>
        <p:spPr>
          <a:xfrm>
            <a:off x="909450" y="1802800"/>
            <a:ext cx="35469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Tipos de variables a tratar:</a:t>
            </a:r>
            <a:endParaRPr b="1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Numéricas: edad, altura, puntaje. </a:t>
            </a:r>
            <a:endParaRPr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"/>
              <a:buChar char="-"/>
            </a:pPr>
            <a:r>
              <a:rPr lang="es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Ordinales: tamaño de una prenda de ropa.</a:t>
            </a:r>
            <a:endParaRPr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Categóricas/nominales: nacionalidad, color de una prenda de ropa.</a:t>
            </a:r>
            <a:endParaRPr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Y más...</a:t>
            </a:r>
            <a:endParaRPr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2" name="Google Shape;812;p113"/>
          <p:cNvSpPr txBox="1"/>
          <p:nvPr/>
        </p:nvSpPr>
        <p:spPr>
          <a:xfrm>
            <a:off x="4849850" y="1802800"/>
            <a:ext cx="3275700" cy="25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Tratamiento</a:t>
            </a:r>
            <a:endParaRPr b="1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Discretización/binning</a:t>
            </a:r>
            <a:endParaRPr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“Labelización”</a:t>
            </a:r>
            <a:r>
              <a:rPr baseline="30000" lang="e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30000"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Variables dummies/One-Hot encoding</a:t>
            </a:r>
            <a:endParaRPr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rgbClr val="595959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595959"/>
                </a:solidFill>
                <a:latin typeface="Rubik"/>
                <a:ea typeface="Rubik"/>
                <a:cs typeface="Rubik"/>
                <a:sym typeface="Rubik"/>
              </a:rPr>
              <a:t>Y más...</a:t>
            </a:r>
            <a:endParaRPr>
              <a:solidFill>
                <a:srgbClr val="5959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3" name="Google Shape;813;p113"/>
          <p:cNvSpPr txBox="1"/>
          <p:nvPr/>
        </p:nvSpPr>
        <p:spPr>
          <a:xfrm>
            <a:off x="624350" y="4609525"/>
            <a:ext cx="29343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 sz="100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s" sz="100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 Tal vez inventamos una palabra</a:t>
            </a:r>
            <a:endParaRPr sz="10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4" name="Google Shape;814;p113"/>
          <p:cNvSpPr txBox="1"/>
          <p:nvPr/>
        </p:nvSpPr>
        <p:spPr>
          <a:xfrm>
            <a:off x="624350" y="1966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Resumiendo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0" name="Google Shape;820;p114"/>
          <p:cNvSpPr txBox="1"/>
          <p:nvPr/>
        </p:nvSpPr>
        <p:spPr>
          <a:xfrm>
            <a:off x="624350" y="1966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Transformación de datos con Pandas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¿Qué nos cuentan los videos?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1" name="Google Shape;821;p114"/>
          <p:cNvSpPr txBox="1"/>
          <p:nvPr/>
        </p:nvSpPr>
        <p:spPr>
          <a:xfrm>
            <a:off x="678950" y="1570475"/>
            <a:ext cx="7770000" cy="30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b="1" lang="es">
                <a:latin typeface="Rubik"/>
                <a:ea typeface="Rubik"/>
                <a:cs typeface="Rubik"/>
                <a:sym typeface="Rubik"/>
              </a:rPr>
              <a:t>Discretización y binning: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¿Qué funciones podemos usar?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¿Cuáles son sus argumentos?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¿En qué situaciones será conveniente?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b="1" lang="es">
                <a:latin typeface="Rubik"/>
                <a:ea typeface="Rubik"/>
                <a:cs typeface="Rubik"/>
                <a:sym typeface="Rubik"/>
              </a:rPr>
              <a:t>¿Qué hace la función map()?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¿Qué toma como argumento?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¿Sobre qué objeto opera?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b="1" lang="es">
                <a:latin typeface="Rubik"/>
                <a:ea typeface="Rubik"/>
                <a:cs typeface="Rubik"/>
                <a:sym typeface="Rubik"/>
              </a:rPr>
              <a:t>¿Qué es una </a:t>
            </a:r>
            <a:r>
              <a:rPr b="1" i="1" lang="es">
                <a:latin typeface="Rubik"/>
                <a:ea typeface="Rubik"/>
                <a:cs typeface="Rubik"/>
                <a:sym typeface="Rubik"/>
              </a:rPr>
              <a:t>variable dummy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?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¿Cómo funciona get_dummies() de Pandas?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22" name="Google Shape;82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625" y="259300"/>
            <a:ext cx="2568963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300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15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Hands-on training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9" name="Google Shape;829;p1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30" name="Google Shape;830;p115"/>
          <p:cNvPicPr preferRelativeResize="0"/>
          <p:nvPr/>
        </p:nvPicPr>
        <p:blipFill rotWithShape="1">
          <a:blip r:embed="rId4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6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16"/>
          <p:cNvSpPr txBox="1"/>
          <p:nvPr/>
        </p:nvSpPr>
        <p:spPr>
          <a:xfrm>
            <a:off x="189800" y="597050"/>
            <a:ext cx="1634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Hands-on training</a:t>
            </a:r>
            <a:endParaRPr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8" name="Google Shape;838;p116"/>
          <p:cNvSpPr txBox="1"/>
          <p:nvPr/>
        </p:nvSpPr>
        <p:spPr>
          <a:xfrm>
            <a:off x="2098550" y="1534825"/>
            <a:ext cx="70158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DS_Clase_10_TDD_Pandas.ipynb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9" name="Google Shape;839;p1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1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Sabías que...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50" name="Google Shape;85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25" y="152400"/>
            <a:ext cx="5678659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18"/>
          <p:cNvSpPr txBox="1"/>
          <p:nvPr/>
        </p:nvSpPr>
        <p:spPr>
          <a:xfrm>
            <a:off x="1165950" y="4672250"/>
            <a:ext cx="219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Fuente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 Forbes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9" name="Google Shape;369;p74"/>
          <p:cNvSpPr txBox="1"/>
          <p:nvPr/>
        </p:nvSpPr>
        <p:spPr>
          <a:xfrm>
            <a:off x="732325" y="287400"/>
            <a:ext cx="7357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Hasta ahora</a:t>
            </a:r>
            <a:endParaRPr b="1" sz="2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0" name="Google Shape;370;p74"/>
          <p:cNvSpPr txBox="1"/>
          <p:nvPr/>
        </p:nvSpPr>
        <p:spPr>
          <a:xfrm>
            <a:off x="721200" y="1189150"/>
            <a:ext cx="80133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❏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Vimos un poco de programación con Python en un entorno particular, Jupyter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ubik"/>
              <a:buChar char="❏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Aprendimos a trabajar de forma eficiente con números y la computadora usando Numpy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ubik"/>
              <a:buChar char="❏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Aprendimos cómo abrir y operar con un Dataset usando Pandas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ubik"/>
              <a:buChar char="❏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Creamos (lindos) gráficos con Matplotlib y Seaborn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ubik"/>
              <a:buChar char="❏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Además, repasamos algunos conceptos de estadística: variables aleatorias, distribuciones, correlación, etc.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Vamos a seguir profundizando en herramientas (programación y librerías) y en estadística a lo largo de las clases.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71" name="Google Shape;3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25" y="1263700"/>
            <a:ext cx="292749" cy="29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25" y="1655900"/>
            <a:ext cx="292749" cy="29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25" y="2227400"/>
            <a:ext cx="292749" cy="29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25" y="2619600"/>
            <a:ext cx="292749" cy="29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25" y="3011800"/>
            <a:ext cx="292749" cy="29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57" name="Google Shape;85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25" y="152400"/>
            <a:ext cx="5678659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19"/>
          <p:cNvSpPr txBox="1"/>
          <p:nvPr/>
        </p:nvSpPr>
        <p:spPr>
          <a:xfrm>
            <a:off x="6632300" y="1983375"/>
            <a:ext cx="13893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pero...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59" name="Google Shape;859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350" y="2571745"/>
            <a:ext cx="5678650" cy="2419331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19"/>
          <p:cNvSpPr txBox="1"/>
          <p:nvPr/>
        </p:nvSpPr>
        <p:spPr>
          <a:xfrm>
            <a:off x="1165950" y="4672250"/>
            <a:ext cx="219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Fuente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 Forbes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1" name="Google Shape;861;p119"/>
          <p:cNvSpPr/>
          <p:nvPr/>
        </p:nvSpPr>
        <p:spPr>
          <a:xfrm>
            <a:off x="5941625" y="654025"/>
            <a:ext cx="620775" cy="2072925"/>
          </a:xfrm>
          <a:custGeom>
            <a:rect b="b" l="l" r="r" t="t"/>
            <a:pathLst>
              <a:path extrusionOk="0" h="82917" w="24831">
                <a:moveTo>
                  <a:pt x="0" y="0"/>
                </a:moveTo>
                <a:cubicBezTo>
                  <a:pt x="23478" y="16769"/>
                  <a:pt x="24831" y="54065"/>
                  <a:pt x="24831" y="82917"/>
                </a:cubicBezTo>
              </a:path>
            </a:pathLst>
          </a:cu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Proyecto #1: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Adquisición y Exploración de datos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1"/>
          <p:cNvSpPr txBox="1"/>
          <p:nvPr>
            <p:ph type="title"/>
          </p:nvPr>
        </p:nvSpPr>
        <p:spPr>
          <a:xfrm>
            <a:off x="0" y="587675"/>
            <a:ext cx="1983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Entrega #1 y #2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2" name="Google Shape;872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3" name="Google Shape;873;p121"/>
          <p:cNvSpPr txBox="1"/>
          <p:nvPr/>
        </p:nvSpPr>
        <p:spPr>
          <a:xfrm>
            <a:off x="2343375" y="481525"/>
            <a:ext cx="58908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la clase 14 haremos una puesta en común, en la cual pediremos que presenten sus trabajos.</a:t>
            </a:r>
            <a:endParaRPr b="1"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74" name="Google Shape;874;p121"/>
          <p:cNvPicPr preferRelativeResize="0"/>
          <p:nvPr/>
        </p:nvPicPr>
        <p:blipFill rotWithShape="1">
          <a:blip r:embed="rId3">
            <a:alphaModFix/>
          </a:blip>
          <a:srcRect b="0" l="21456" r="21462" t="0"/>
          <a:stretch/>
        </p:blipFill>
        <p:spPr>
          <a:xfrm>
            <a:off x="5715975" y="3066100"/>
            <a:ext cx="1769700" cy="174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2"/>
          <p:cNvSpPr txBox="1"/>
          <p:nvPr/>
        </p:nvSpPr>
        <p:spPr>
          <a:xfrm>
            <a:off x="2343375" y="481525"/>
            <a:ext cx="5890800" cy="3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 se preocupen. </a:t>
            </a:r>
            <a:endParaRPr b="1"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¡No hace falta que los tengan terminados! </a:t>
            </a:r>
            <a:endParaRPr b="1"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(aunque lo recomendamos altamente)</a:t>
            </a:r>
            <a:endParaRPr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0" name="Google Shape;880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81" name="Google Shape;881;p122"/>
          <p:cNvPicPr preferRelativeResize="0"/>
          <p:nvPr/>
        </p:nvPicPr>
        <p:blipFill rotWithShape="1">
          <a:blip r:embed="rId3">
            <a:alphaModFix/>
          </a:blip>
          <a:srcRect b="0" l="21456" r="21462" t="0"/>
          <a:stretch/>
        </p:blipFill>
        <p:spPr>
          <a:xfrm>
            <a:off x="5715975" y="3066100"/>
            <a:ext cx="1769700" cy="174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2" name="Google Shape;882;p122"/>
          <p:cNvSpPr txBox="1"/>
          <p:nvPr>
            <p:ph type="title"/>
          </p:nvPr>
        </p:nvSpPr>
        <p:spPr>
          <a:xfrm>
            <a:off x="0" y="587675"/>
            <a:ext cx="1983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Entrega #1 y #2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3"/>
          <p:cNvSpPr txBox="1"/>
          <p:nvPr/>
        </p:nvSpPr>
        <p:spPr>
          <a:xfrm>
            <a:off x="2343375" y="481525"/>
            <a:ext cx="5890800" cy="3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 que les pediremos es: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Char char="-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 muestren lo que tengan hecho hasta ahora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Char char="-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 cuenten su proceso de trabajo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Char char="-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 cuenten lo que más les costó y cómo lo superaron (o no)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Char char="-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 pidan ayuda a la clase si lo necesitan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800"/>
              <a:buFont typeface="Rubik"/>
              <a:buChar char="-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 cuenten cómo piensan encarar los próximos pasos (¡pueden pedir ayuda acá también!)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8" name="Google Shape;888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9" name="Google Shape;889;p123"/>
          <p:cNvSpPr txBox="1"/>
          <p:nvPr>
            <p:ph type="title"/>
          </p:nvPr>
        </p:nvSpPr>
        <p:spPr>
          <a:xfrm>
            <a:off x="0" y="587675"/>
            <a:ext cx="1983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Entrega #1 y #2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4"/>
          <p:cNvSpPr txBox="1"/>
          <p:nvPr/>
        </p:nvSpPr>
        <p:spPr>
          <a:xfrm>
            <a:off x="2343375" y="481525"/>
            <a:ext cx="5784300" cy="3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Evaluaciones: IMPORTANTE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Siguiendo los pasos en la plataforma Acámica, deberán entregar el proyecto, que será evaluado por un evaluador/a profesional.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Los evaluadores/as les darán una devolución sobre su trabajo a través de la plataforma.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Podrán preguntarles por Slack si tienen dudas sobre una correción que recibieron, </a:t>
            </a: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pero NO podrán pedirles ayuda sobre guía y mentoreo técnico para concluir sus proyectos (para eso estamos los/as mentores/as        ).</a:t>
            </a:r>
            <a:endParaRPr b="1"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5" name="Google Shape;895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96" name="Google Shape;89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428" y="3994253"/>
            <a:ext cx="281525" cy="2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24"/>
          <p:cNvSpPr txBox="1"/>
          <p:nvPr>
            <p:ph type="title"/>
          </p:nvPr>
        </p:nvSpPr>
        <p:spPr>
          <a:xfrm>
            <a:off x="0" y="587675"/>
            <a:ext cx="1983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Entrega #1 y #2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Recursos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26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26"/>
          <p:cNvSpPr txBox="1"/>
          <p:nvPr/>
        </p:nvSpPr>
        <p:spPr>
          <a:xfrm>
            <a:off x="2290400" y="597050"/>
            <a:ext cx="63114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0" name="Google Shape;910;p1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1" name="Google Shape;911;p126"/>
          <p:cNvSpPr txBox="1"/>
          <p:nvPr/>
        </p:nvSpPr>
        <p:spPr>
          <a:xfrm>
            <a:off x="97925" y="597050"/>
            <a:ext cx="18183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Recursos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2" name="Google Shape;912;p126"/>
          <p:cNvSpPr txBox="1"/>
          <p:nvPr/>
        </p:nvSpPr>
        <p:spPr>
          <a:xfrm>
            <a:off x="2447150" y="599650"/>
            <a:ext cx="5997900" cy="3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Funciones y Namespaces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https://www.geeksforgeeks.org/functions-in-python/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https://www.geeksforgeeks.org/namespaces-and-scope-in-python/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Algo de namespaces y clases, que veremos la clase siguiente: </a:t>
            </a:r>
            <a:r>
              <a:rPr lang="es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https://docs.python.org/3/tutorial/classes.html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Transformación de datos con Pandas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https://towardsdatascience.com/feature-engineering-for-machine-learning-3a5e293a5114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27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918" name="Google Shape;918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919" name="Google Shape;919;p127"/>
          <p:cNvSpPr txBox="1"/>
          <p:nvPr/>
        </p:nvSpPr>
        <p:spPr>
          <a:xfrm>
            <a:off x="729450" y="1547250"/>
            <a:ext cx="76887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Ver los videos de la plataforma “Transformación de Datos”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Completar los notebooks de hoy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¡Hay poca tarea!¡Aprovechen a terminar la Entrega 01!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Leer la consigna de la Entrega 02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2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6" name="Google Shape;386;p76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387" name="Google Shape;387;p76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Una función es un bloque de código que sólo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corre</a:t>
            </a:r>
            <a:r>
              <a:rPr lang="es" sz="1800">
                <a:latin typeface="Rubik"/>
                <a:ea typeface="Rubik"/>
                <a:cs typeface="Rubik"/>
                <a:sym typeface="Rubik"/>
              </a:rPr>
              <a:t> cuando es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llamado</a:t>
            </a:r>
            <a:r>
              <a:rPr i="1" lang="es" sz="1800">
                <a:latin typeface="Rubik"/>
                <a:ea typeface="Rubik"/>
                <a:cs typeface="Rubik"/>
                <a:sym typeface="Rubik"/>
              </a:rPr>
              <a:t>.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88" name="Google Shape;3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156" y="2384100"/>
            <a:ext cx="3603050" cy="15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4" name="Google Shape;394;p77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395" name="Google Shape;395;p77"/>
          <p:cNvSpPr txBox="1"/>
          <p:nvPr/>
        </p:nvSpPr>
        <p:spPr>
          <a:xfrm>
            <a:off x="690825" y="2701650"/>
            <a:ext cx="2428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Le dice a Python que vamos a crear una función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96" name="Google Shape;396;p77"/>
          <p:cNvGrpSpPr/>
          <p:nvPr/>
        </p:nvGrpSpPr>
        <p:grpSpPr>
          <a:xfrm>
            <a:off x="3328988" y="2925325"/>
            <a:ext cx="2486025" cy="1047750"/>
            <a:chOff x="3328988" y="2391925"/>
            <a:chExt cx="2486025" cy="1047750"/>
          </a:xfrm>
        </p:grpSpPr>
        <p:pic>
          <p:nvPicPr>
            <p:cNvPr id="397" name="Google Shape;397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8988" y="2391925"/>
              <a:ext cx="2486025" cy="1047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77"/>
            <p:cNvSpPr/>
            <p:nvPr/>
          </p:nvSpPr>
          <p:spPr>
            <a:xfrm>
              <a:off x="3782400" y="2458350"/>
              <a:ext cx="294000" cy="1986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9" name="Google Shape;399;p77"/>
          <p:cNvCxnSpPr>
            <a:endCxn id="398" idx="2"/>
          </p:cNvCxnSpPr>
          <p:nvPr/>
        </p:nvCxnSpPr>
        <p:spPr>
          <a:xfrm>
            <a:off x="3118800" y="3012750"/>
            <a:ext cx="663600" cy="783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77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Una función es un bloque de código que sólo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corre</a:t>
            </a:r>
            <a:r>
              <a:rPr lang="es" sz="1800">
                <a:latin typeface="Rubik"/>
                <a:ea typeface="Rubik"/>
                <a:cs typeface="Rubik"/>
                <a:sym typeface="Rubik"/>
              </a:rPr>
              <a:t> cuando es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llamado</a:t>
            </a:r>
            <a:r>
              <a:rPr i="1" lang="es" sz="1800">
                <a:latin typeface="Rubik"/>
                <a:ea typeface="Rubik"/>
                <a:cs typeface="Rubik"/>
                <a:sym typeface="Rubik"/>
              </a:rPr>
              <a:t>.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6" name="Google Shape;406;p78"/>
          <p:cNvSpPr txBox="1"/>
          <p:nvPr>
            <p:ph type="title"/>
          </p:nvPr>
        </p:nvSpPr>
        <p:spPr>
          <a:xfrm>
            <a:off x="727650" y="169200"/>
            <a:ext cx="78087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407" name="Google Shape;407;p78"/>
          <p:cNvSpPr txBox="1"/>
          <p:nvPr/>
        </p:nvSpPr>
        <p:spPr>
          <a:xfrm>
            <a:off x="690825" y="2701650"/>
            <a:ext cx="2428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Le dice a Python que vamos a crear una función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08" name="Google Shape;408;p78"/>
          <p:cNvGrpSpPr/>
          <p:nvPr/>
        </p:nvGrpSpPr>
        <p:grpSpPr>
          <a:xfrm>
            <a:off x="3328988" y="2925325"/>
            <a:ext cx="2486025" cy="1047750"/>
            <a:chOff x="3328988" y="2391925"/>
            <a:chExt cx="2486025" cy="1047750"/>
          </a:xfrm>
        </p:grpSpPr>
        <p:pic>
          <p:nvPicPr>
            <p:cNvPr id="409" name="Google Shape;409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8988" y="2391925"/>
              <a:ext cx="2486025" cy="1047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78"/>
            <p:cNvSpPr/>
            <p:nvPr/>
          </p:nvSpPr>
          <p:spPr>
            <a:xfrm>
              <a:off x="3782400" y="2458350"/>
              <a:ext cx="294000" cy="1986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8"/>
            <p:cNvSpPr/>
            <p:nvPr/>
          </p:nvSpPr>
          <p:spPr>
            <a:xfrm>
              <a:off x="4076400" y="2410525"/>
              <a:ext cx="842400" cy="2601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78"/>
          <p:cNvSpPr txBox="1"/>
          <p:nvPr/>
        </p:nvSpPr>
        <p:spPr>
          <a:xfrm>
            <a:off x="3329000" y="2212298"/>
            <a:ext cx="23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El nombre de la función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13" name="Google Shape;413;p78"/>
          <p:cNvCxnSpPr>
            <a:endCxn id="410" idx="2"/>
          </p:cNvCxnSpPr>
          <p:nvPr/>
        </p:nvCxnSpPr>
        <p:spPr>
          <a:xfrm>
            <a:off x="3118800" y="3012750"/>
            <a:ext cx="663600" cy="783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78"/>
          <p:cNvCxnSpPr>
            <a:stCxn id="412" idx="2"/>
            <a:endCxn id="411" idx="0"/>
          </p:cNvCxnSpPr>
          <p:nvPr/>
        </p:nvCxnSpPr>
        <p:spPr>
          <a:xfrm flipH="1">
            <a:off x="4497500" y="2605898"/>
            <a:ext cx="3600" cy="3381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78"/>
          <p:cNvSpPr txBox="1"/>
          <p:nvPr/>
        </p:nvSpPr>
        <p:spPr>
          <a:xfrm>
            <a:off x="727650" y="14979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Una función es un bloque de código que sólo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corre</a:t>
            </a:r>
            <a:r>
              <a:rPr lang="es" sz="1800">
                <a:latin typeface="Rubik"/>
                <a:ea typeface="Rubik"/>
                <a:cs typeface="Rubik"/>
                <a:sym typeface="Rubik"/>
              </a:rPr>
              <a:t> cuando es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llamado</a:t>
            </a:r>
            <a:r>
              <a:rPr i="1" lang="es" sz="1800">
                <a:latin typeface="Rubik"/>
                <a:ea typeface="Rubik"/>
                <a:cs typeface="Rubik"/>
                <a:sym typeface="Rubik"/>
              </a:rPr>
              <a:t>.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